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2.xml" ContentType="application/vnd.openxmlformats-officedocument.themeOverride+xml"/>
  <Override PartName="/ppt/drawings/drawing5.xml" ContentType="application/vnd.openxmlformats-officedocument.drawingml.chartshape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80" r:id="rId5"/>
    <p:sldId id="263" r:id="rId6"/>
    <p:sldId id="281" r:id="rId7"/>
    <p:sldId id="261" r:id="rId8"/>
    <p:sldId id="279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7E10F1B-FA70-7E1E-4698-70C74807612F}" name="Michael Rance" initials="MR" userId="Michael Rance" providerId="None"/>
  <p188:author id="{F07605CA-C82C-4F24-C9FF-6677C2A135FE}" name="Leonie Haimson" initials="LH" userId="S::leonie@classsizematters.org::0052bff7-4082-4d7f-bd08-f1161205325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4D7B43-3581-4BEB-8D49-021E53652410}" v="221" dt="2024-09-13T16:16:07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be64f542247e68e7/CSM/Class%20Size%20Data/CSM%20Class%20Size%20Distribution%20Data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5" Type="http://schemas.openxmlformats.org/officeDocument/2006/relationships/chartUserShapes" Target="../drawings/drawing4.xml"/><Relationship Id="rId4" Type="http://schemas.openxmlformats.org/officeDocument/2006/relationships/oleObject" Target="https://d.docs.live.net/be64f542247e68e7/CSM/Class%20Size%20Data/CSM%20Class%20Size%20Distribution%20Data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5.xml"/><Relationship Id="rId4" Type="http://schemas.openxmlformats.org/officeDocument/2006/relationships/oleObject" Target="https://d.docs.live.net/be64f542247e68e7/CSM/Class%20Size%20Data/CSM%20Class%20Size%20Distribution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r>
              <a:rPr lang="en-US" sz="2000" b="1" dirty="0"/>
              <a:t>Percentage of K-3 Classes at 20 students or less</a:t>
            </a:r>
          </a:p>
          <a:p>
            <a:pPr>
              <a:defRPr/>
            </a:pPr>
            <a:r>
              <a:rPr lang="en-US" sz="2000" b="1" dirty="0"/>
              <a:t> by School District</a:t>
            </a:r>
          </a:p>
        </c:rich>
      </c:tx>
      <c:layout>
        <c:manualLayout>
          <c:xMode val="edge"/>
          <c:yMode val="edge"/>
          <c:x val="0.1754331656196405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8029233834185928E-2"/>
          <c:y val="0.25275864312290913"/>
          <c:w val="0.92837793329587281"/>
          <c:h val="0.594983856829132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'Analysis, 11.27.23'!$G$52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E0D-473D-B24C-99E0367C49A6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6CC-4F44-997A-EF284F807BD3}"/>
              </c:ext>
            </c:extLst>
          </c:dPt>
          <c:dLbls>
            <c:dLbl>
              <c:idx val="0"/>
              <c:layout>
                <c:manualLayout>
                  <c:x val="-5.515379526940069E-18"/>
                  <c:y val="-6.69747492109128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0D-473D-B24C-99E0367C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11.27.23'!$F$53:$F$84</c:f>
              <c:numCache>
                <c:formatCode>General</c:formatCode>
                <c:ptCount val="32"/>
                <c:pt idx="0">
                  <c:v>28</c:v>
                </c:pt>
                <c:pt idx="1">
                  <c:v>21</c:v>
                </c:pt>
                <c:pt idx="2">
                  <c:v>25</c:v>
                </c:pt>
                <c:pt idx="3">
                  <c:v>24</c:v>
                </c:pt>
                <c:pt idx="4">
                  <c:v>27</c:v>
                </c:pt>
                <c:pt idx="5">
                  <c:v>22</c:v>
                </c:pt>
                <c:pt idx="6">
                  <c:v>2</c:v>
                </c:pt>
                <c:pt idx="7">
                  <c:v>30</c:v>
                </c:pt>
                <c:pt idx="8">
                  <c:v>31</c:v>
                </c:pt>
                <c:pt idx="9">
                  <c:v>20</c:v>
                </c:pt>
                <c:pt idx="10">
                  <c:v>26</c:v>
                </c:pt>
                <c:pt idx="11">
                  <c:v>11</c:v>
                </c:pt>
                <c:pt idx="12">
                  <c:v>29</c:v>
                </c:pt>
                <c:pt idx="13">
                  <c:v>13</c:v>
                </c:pt>
                <c:pt idx="14">
                  <c:v>15</c:v>
                </c:pt>
                <c:pt idx="15">
                  <c:v>3</c:v>
                </c:pt>
                <c:pt idx="16">
                  <c:v>8</c:v>
                </c:pt>
                <c:pt idx="17">
                  <c:v>1</c:v>
                </c:pt>
                <c:pt idx="18">
                  <c:v>12</c:v>
                </c:pt>
                <c:pt idx="19">
                  <c:v>19</c:v>
                </c:pt>
                <c:pt idx="20">
                  <c:v>18</c:v>
                </c:pt>
                <c:pt idx="21">
                  <c:v>6</c:v>
                </c:pt>
                <c:pt idx="22">
                  <c:v>10</c:v>
                </c:pt>
                <c:pt idx="23">
                  <c:v>4</c:v>
                </c:pt>
                <c:pt idx="24">
                  <c:v>17</c:v>
                </c:pt>
                <c:pt idx="25">
                  <c:v>9</c:v>
                </c:pt>
                <c:pt idx="26">
                  <c:v>14</c:v>
                </c:pt>
                <c:pt idx="27">
                  <c:v>32</c:v>
                </c:pt>
                <c:pt idx="28">
                  <c:v>23</c:v>
                </c:pt>
                <c:pt idx="29">
                  <c:v>16</c:v>
                </c:pt>
                <c:pt idx="30">
                  <c:v>7</c:v>
                </c:pt>
                <c:pt idx="31">
                  <c:v>5</c:v>
                </c:pt>
              </c:numCache>
            </c:numRef>
          </c:cat>
          <c:val>
            <c:numRef>
              <c:f>'Analysis, 11.27.23'!$G$53:$G$84</c:f>
              <c:numCache>
                <c:formatCode>0.0%</c:formatCode>
                <c:ptCount val="32"/>
                <c:pt idx="0">
                  <c:v>0.14555256064690028</c:v>
                </c:pt>
                <c:pt idx="1">
                  <c:v>0.18506493506493507</c:v>
                </c:pt>
                <c:pt idx="2">
                  <c:v>0.18226600985221675</c:v>
                </c:pt>
                <c:pt idx="3">
                  <c:v>0.16062176165803108</c:v>
                </c:pt>
                <c:pt idx="4">
                  <c:v>0.25612472160356348</c:v>
                </c:pt>
                <c:pt idx="5">
                  <c:v>0.23415977961432508</c:v>
                </c:pt>
                <c:pt idx="6">
                  <c:v>0.27628361858190709</c:v>
                </c:pt>
                <c:pt idx="7">
                  <c:v>0.35128805620608899</c:v>
                </c:pt>
                <c:pt idx="8">
                  <c:v>0.25235109717868337</c:v>
                </c:pt>
                <c:pt idx="9">
                  <c:v>0.23487544483985764</c:v>
                </c:pt>
                <c:pt idx="10">
                  <c:v>0.25670498084291188</c:v>
                </c:pt>
                <c:pt idx="11">
                  <c:v>0.28198433420365537</c:v>
                </c:pt>
                <c:pt idx="12">
                  <c:v>0.33098591549295775</c:v>
                </c:pt>
                <c:pt idx="13">
                  <c:v>0.43274853801169588</c:v>
                </c:pt>
                <c:pt idx="14">
                  <c:v>0.33658536585365856</c:v>
                </c:pt>
                <c:pt idx="15">
                  <c:v>0.51196172248803828</c:v>
                </c:pt>
                <c:pt idx="16">
                  <c:v>0.35384615384615387</c:v>
                </c:pt>
                <c:pt idx="17">
                  <c:v>0.57017543859649122</c:v>
                </c:pt>
                <c:pt idx="18">
                  <c:v>0.44495412844036697</c:v>
                </c:pt>
                <c:pt idx="19">
                  <c:v>0.50672645739910316</c:v>
                </c:pt>
                <c:pt idx="20">
                  <c:v>0.53174603174603174</c:v>
                </c:pt>
                <c:pt idx="21">
                  <c:v>0.54128440366972475</c:v>
                </c:pt>
                <c:pt idx="22">
                  <c:v>0.44238683127572015</c:v>
                </c:pt>
                <c:pt idx="23">
                  <c:v>0.76515151515151514</c:v>
                </c:pt>
                <c:pt idx="24">
                  <c:v>0.55135135135135138</c:v>
                </c:pt>
                <c:pt idx="25">
                  <c:v>0.52145214521452143</c:v>
                </c:pt>
                <c:pt idx="26">
                  <c:v>0.60893854748603349</c:v>
                </c:pt>
                <c:pt idx="27">
                  <c:v>0.6271186440677966</c:v>
                </c:pt>
                <c:pt idx="28">
                  <c:v>0.59047619047619049</c:v>
                </c:pt>
                <c:pt idx="29">
                  <c:v>0.68965517241379315</c:v>
                </c:pt>
                <c:pt idx="30">
                  <c:v>0.59722222222222221</c:v>
                </c:pt>
                <c:pt idx="31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CC-4F44-997A-EF284F807BD3}"/>
            </c:ext>
          </c:extLst>
        </c:ser>
        <c:ser>
          <c:idx val="1"/>
          <c:order val="1"/>
          <c:tx>
            <c:strRef>
              <c:f>'Analysis, 11.27.23'!$H$52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E0D-473D-B24C-99E0367C49A6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6CC-4F44-997A-EF284F807BD3}"/>
              </c:ext>
            </c:extLst>
          </c:dPt>
          <c:dLbls>
            <c:dLbl>
              <c:idx val="0"/>
              <c:layout>
                <c:manualLayout>
                  <c:x val="1.444043321299639E-2"/>
                  <c:y val="-3.7208194006062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0D-473D-B24C-99E0367C49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11.27.23'!$F$53:$F$84</c:f>
              <c:numCache>
                <c:formatCode>General</c:formatCode>
                <c:ptCount val="32"/>
                <c:pt idx="0">
                  <c:v>28</c:v>
                </c:pt>
                <c:pt idx="1">
                  <c:v>21</c:v>
                </c:pt>
                <c:pt idx="2">
                  <c:v>25</c:v>
                </c:pt>
                <c:pt idx="3">
                  <c:v>24</c:v>
                </c:pt>
                <c:pt idx="4">
                  <c:v>27</c:v>
                </c:pt>
                <c:pt idx="5">
                  <c:v>22</c:v>
                </c:pt>
                <c:pt idx="6">
                  <c:v>2</c:v>
                </c:pt>
                <c:pt idx="7">
                  <c:v>30</c:v>
                </c:pt>
                <c:pt idx="8">
                  <c:v>31</c:v>
                </c:pt>
                <c:pt idx="9">
                  <c:v>20</c:v>
                </c:pt>
                <c:pt idx="10">
                  <c:v>26</c:v>
                </c:pt>
                <c:pt idx="11">
                  <c:v>11</c:v>
                </c:pt>
                <c:pt idx="12">
                  <c:v>29</c:v>
                </c:pt>
                <c:pt idx="13">
                  <c:v>13</c:v>
                </c:pt>
                <c:pt idx="14">
                  <c:v>15</c:v>
                </c:pt>
                <c:pt idx="15">
                  <c:v>3</c:v>
                </c:pt>
                <c:pt idx="16">
                  <c:v>8</c:v>
                </c:pt>
                <c:pt idx="17">
                  <c:v>1</c:v>
                </c:pt>
                <c:pt idx="18">
                  <c:v>12</c:v>
                </c:pt>
                <c:pt idx="19">
                  <c:v>19</c:v>
                </c:pt>
                <c:pt idx="20">
                  <c:v>18</c:v>
                </c:pt>
                <c:pt idx="21">
                  <c:v>6</c:v>
                </c:pt>
                <c:pt idx="22">
                  <c:v>10</c:v>
                </c:pt>
                <c:pt idx="23">
                  <c:v>4</c:v>
                </c:pt>
                <c:pt idx="24">
                  <c:v>17</c:v>
                </c:pt>
                <c:pt idx="25">
                  <c:v>9</c:v>
                </c:pt>
                <c:pt idx="26">
                  <c:v>14</c:v>
                </c:pt>
                <c:pt idx="27">
                  <c:v>32</c:v>
                </c:pt>
                <c:pt idx="28">
                  <c:v>23</c:v>
                </c:pt>
                <c:pt idx="29">
                  <c:v>16</c:v>
                </c:pt>
                <c:pt idx="30">
                  <c:v>7</c:v>
                </c:pt>
                <c:pt idx="31">
                  <c:v>5</c:v>
                </c:pt>
              </c:numCache>
            </c:numRef>
          </c:cat>
          <c:val>
            <c:numRef>
              <c:f>'Analysis, 11.27.23'!$H$53:$H$84</c:f>
              <c:numCache>
                <c:formatCode>0.0%</c:formatCode>
                <c:ptCount val="32"/>
                <c:pt idx="0">
                  <c:v>0.11859838274932614</c:v>
                </c:pt>
                <c:pt idx="1">
                  <c:v>0.13725490196078433</c:v>
                </c:pt>
                <c:pt idx="2">
                  <c:v>0.16748768472906403</c:v>
                </c:pt>
                <c:pt idx="3">
                  <c:v>0.17926186291739896</c:v>
                </c:pt>
                <c:pt idx="4">
                  <c:v>0.18161434977578475</c:v>
                </c:pt>
                <c:pt idx="5">
                  <c:v>0.20670391061452514</c:v>
                </c:pt>
                <c:pt idx="6">
                  <c:v>0.21897810218978103</c:v>
                </c:pt>
                <c:pt idx="7">
                  <c:v>0.22144522144522144</c:v>
                </c:pt>
                <c:pt idx="8">
                  <c:v>0.22756410256410256</c:v>
                </c:pt>
                <c:pt idx="9">
                  <c:v>0.24684684684684685</c:v>
                </c:pt>
                <c:pt idx="10">
                  <c:v>0.24902723735408561</c:v>
                </c:pt>
                <c:pt idx="11">
                  <c:v>0.25129533678756477</c:v>
                </c:pt>
                <c:pt idx="12">
                  <c:v>0.29642857142857143</c:v>
                </c:pt>
                <c:pt idx="13">
                  <c:v>0.30303030303030304</c:v>
                </c:pt>
                <c:pt idx="14">
                  <c:v>0.31017369727047145</c:v>
                </c:pt>
                <c:pt idx="15">
                  <c:v>0.32380952380952382</c:v>
                </c:pt>
                <c:pt idx="16">
                  <c:v>0.36923076923076925</c:v>
                </c:pt>
                <c:pt idx="17">
                  <c:v>0.40350877192982454</c:v>
                </c:pt>
                <c:pt idx="18">
                  <c:v>0.40654205607476634</c:v>
                </c:pt>
                <c:pt idx="19">
                  <c:v>0.42666666666666669</c:v>
                </c:pt>
                <c:pt idx="20">
                  <c:v>0.45238095238095238</c:v>
                </c:pt>
                <c:pt idx="21">
                  <c:v>0.47272727272727272</c:v>
                </c:pt>
                <c:pt idx="22">
                  <c:v>0.47789473684210526</c:v>
                </c:pt>
                <c:pt idx="23">
                  <c:v>0.48120300751879697</c:v>
                </c:pt>
                <c:pt idx="24">
                  <c:v>0.50802139037433158</c:v>
                </c:pt>
                <c:pt idx="25">
                  <c:v>0.51839464882943143</c:v>
                </c:pt>
                <c:pt idx="26">
                  <c:v>0.5625</c:v>
                </c:pt>
                <c:pt idx="27">
                  <c:v>0.57851239669421484</c:v>
                </c:pt>
                <c:pt idx="28">
                  <c:v>0.59813084112149528</c:v>
                </c:pt>
                <c:pt idx="29">
                  <c:v>0.6853932584269663</c:v>
                </c:pt>
                <c:pt idx="30">
                  <c:v>0.6875</c:v>
                </c:pt>
                <c:pt idx="31">
                  <c:v>0.73958333333333337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CC-4F44-997A-EF284F807B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880527"/>
        <c:axId val="705341167"/>
      </c:barChart>
      <c:catAx>
        <c:axId val="851880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705341167"/>
        <c:crosses val="autoZero"/>
        <c:auto val="1"/>
        <c:lblAlgn val="ctr"/>
        <c:lblOffset val="100"/>
        <c:noMultiLvlLbl val="0"/>
      </c:catAx>
      <c:valAx>
        <c:axId val="705341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851880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erstadt" panose="020B00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r>
              <a:rPr lang="en-US" sz="2000" b="1" dirty="0"/>
              <a:t>Percentage of 4-8 Classes meeting Caps of 23 students or less, by School District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073932503291987E-2"/>
          <c:y val="0.2369821719441163"/>
          <c:w val="0.92708852323786251"/>
          <c:h val="0.604302981592011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'Analysis, 11.27.23'!$K$52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07E4-43FD-880F-B1A8DCA5687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9CA-4DF6-8D5C-0274E96DA9F8}"/>
              </c:ext>
            </c:extLst>
          </c:dPt>
          <c:dLbls>
            <c:dLbl>
              <c:idx val="0"/>
              <c:layout>
                <c:manualLayout>
                  <c:x val="0"/>
                  <c:y val="-2.8134557026568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E4-43FD-880F-B1A8DCA568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11.27.23'!$J$53:$J$84</c:f>
              <c:numCache>
                <c:formatCode>General</c:formatCode>
                <c:ptCount val="32"/>
                <c:pt idx="0">
                  <c:v>28</c:v>
                </c:pt>
                <c:pt idx="1">
                  <c:v>25</c:v>
                </c:pt>
                <c:pt idx="2">
                  <c:v>26</c:v>
                </c:pt>
                <c:pt idx="3">
                  <c:v>31</c:v>
                </c:pt>
                <c:pt idx="4">
                  <c:v>24</c:v>
                </c:pt>
                <c:pt idx="5">
                  <c:v>21</c:v>
                </c:pt>
                <c:pt idx="6">
                  <c:v>29</c:v>
                </c:pt>
                <c:pt idx="7">
                  <c:v>2</c:v>
                </c:pt>
                <c:pt idx="8">
                  <c:v>20</c:v>
                </c:pt>
                <c:pt idx="9">
                  <c:v>27</c:v>
                </c:pt>
                <c:pt idx="10">
                  <c:v>30</c:v>
                </c:pt>
                <c:pt idx="11">
                  <c:v>1</c:v>
                </c:pt>
                <c:pt idx="12">
                  <c:v>22</c:v>
                </c:pt>
                <c:pt idx="13">
                  <c:v>11</c:v>
                </c:pt>
                <c:pt idx="14">
                  <c:v>15</c:v>
                </c:pt>
                <c:pt idx="15">
                  <c:v>8</c:v>
                </c:pt>
                <c:pt idx="16">
                  <c:v>10</c:v>
                </c:pt>
                <c:pt idx="17">
                  <c:v>18</c:v>
                </c:pt>
                <c:pt idx="18">
                  <c:v>14</c:v>
                </c:pt>
                <c:pt idx="19">
                  <c:v>19</c:v>
                </c:pt>
                <c:pt idx="20">
                  <c:v>3</c:v>
                </c:pt>
                <c:pt idx="21">
                  <c:v>6</c:v>
                </c:pt>
                <c:pt idx="22">
                  <c:v>17</c:v>
                </c:pt>
                <c:pt idx="23">
                  <c:v>4</c:v>
                </c:pt>
                <c:pt idx="24">
                  <c:v>9</c:v>
                </c:pt>
                <c:pt idx="25">
                  <c:v>5</c:v>
                </c:pt>
                <c:pt idx="26">
                  <c:v>12</c:v>
                </c:pt>
                <c:pt idx="27">
                  <c:v>32</c:v>
                </c:pt>
                <c:pt idx="28">
                  <c:v>16</c:v>
                </c:pt>
                <c:pt idx="29">
                  <c:v>13</c:v>
                </c:pt>
                <c:pt idx="30">
                  <c:v>7</c:v>
                </c:pt>
                <c:pt idx="31">
                  <c:v>23</c:v>
                </c:pt>
              </c:numCache>
            </c:numRef>
          </c:cat>
          <c:val>
            <c:numRef>
              <c:f>'Analysis, 11.27.23'!$K$53:$K$84</c:f>
              <c:numCache>
                <c:formatCode>0.0%</c:formatCode>
                <c:ptCount val="32"/>
                <c:pt idx="0">
                  <c:v>0.18676716917922948</c:v>
                </c:pt>
                <c:pt idx="1">
                  <c:v>0.15665976535541754</c:v>
                </c:pt>
                <c:pt idx="2">
                  <c:v>0.13860369609856263</c:v>
                </c:pt>
                <c:pt idx="3">
                  <c:v>0.15664335664335666</c:v>
                </c:pt>
                <c:pt idx="4">
                  <c:v>0.2071599045346062</c:v>
                </c:pt>
                <c:pt idx="5">
                  <c:v>0.18629807692307693</c:v>
                </c:pt>
                <c:pt idx="6">
                  <c:v>0.23836657169990502</c:v>
                </c:pt>
                <c:pt idx="7">
                  <c:v>0.20064987814784727</c:v>
                </c:pt>
                <c:pt idx="8">
                  <c:v>0.22529069767441862</c:v>
                </c:pt>
                <c:pt idx="9">
                  <c:v>0.24469339622641509</c:v>
                </c:pt>
                <c:pt idx="10">
                  <c:v>0.29707112970711297</c:v>
                </c:pt>
                <c:pt idx="11">
                  <c:v>0.4228395061728395</c:v>
                </c:pt>
                <c:pt idx="12">
                  <c:v>0.30662020905923343</c:v>
                </c:pt>
                <c:pt idx="13">
                  <c:v>0.31403858948769131</c:v>
                </c:pt>
                <c:pt idx="14">
                  <c:v>0.26050420168067229</c:v>
                </c:pt>
                <c:pt idx="15">
                  <c:v>0.31420507996237063</c:v>
                </c:pt>
                <c:pt idx="16">
                  <c:v>0.45209735888140862</c:v>
                </c:pt>
                <c:pt idx="17">
                  <c:v>0.56967213114754101</c:v>
                </c:pt>
                <c:pt idx="18">
                  <c:v>0.44791666666666669</c:v>
                </c:pt>
                <c:pt idx="19">
                  <c:v>0.46117084826762245</c:v>
                </c:pt>
                <c:pt idx="20">
                  <c:v>0.47750362844702465</c:v>
                </c:pt>
                <c:pt idx="21">
                  <c:v>0.53295454545454546</c:v>
                </c:pt>
                <c:pt idx="22">
                  <c:v>0.53808353808353804</c:v>
                </c:pt>
                <c:pt idx="23">
                  <c:v>0.61415929203539821</c:v>
                </c:pt>
                <c:pt idx="24">
                  <c:v>0.61573373676248111</c:v>
                </c:pt>
                <c:pt idx="25">
                  <c:v>0.60635696821515894</c:v>
                </c:pt>
                <c:pt idx="26">
                  <c:v>0.45070422535211269</c:v>
                </c:pt>
                <c:pt idx="27">
                  <c:v>0.67051070840197691</c:v>
                </c:pt>
                <c:pt idx="28">
                  <c:v>0.69162995594713661</c:v>
                </c:pt>
                <c:pt idx="29">
                  <c:v>0.54320987654320985</c:v>
                </c:pt>
                <c:pt idx="30">
                  <c:v>0.5982608695652174</c:v>
                </c:pt>
                <c:pt idx="31">
                  <c:v>0.76271186440677963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CA-4DF6-8D5C-0274E96DA9F8}"/>
            </c:ext>
          </c:extLst>
        </c:ser>
        <c:ser>
          <c:idx val="1"/>
          <c:order val="1"/>
          <c:tx>
            <c:strRef>
              <c:f>'Analysis, 11.27.23'!$L$52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7E4-43FD-880F-B1A8DCA5687B}"/>
              </c:ext>
            </c:extLst>
          </c:dPt>
          <c:dPt>
            <c:idx val="21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9CA-4DF6-8D5C-0274E96DA9F8}"/>
              </c:ext>
            </c:extLst>
          </c:dPt>
          <c:dLbls>
            <c:dLbl>
              <c:idx val="0"/>
              <c:layout>
                <c:manualLayout>
                  <c:x val="2.4431696143572178E-2"/>
                  <c:y val="-6.09582068908988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Bierstadt" panose="020B00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E4-43FD-880F-B1A8DCA568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11.27.23'!$J$53:$J$84</c:f>
              <c:numCache>
                <c:formatCode>General</c:formatCode>
                <c:ptCount val="32"/>
                <c:pt idx="0">
                  <c:v>28</c:v>
                </c:pt>
                <c:pt idx="1">
                  <c:v>25</c:v>
                </c:pt>
                <c:pt idx="2">
                  <c:v>26</c:v>
                </c:pt>
                <c:pt idx="3">
                  <c:v>31</c:v>
                </c:pt>
                <c:pt idx="4">
                  <c:v>24</c:v>
                </c:pt>
                <c:pt idx="5">
                  <c:v>21</c:v>
                </c:pt>
                <c:pt idx="6">
                  <c:v>29</c:v>
                </c:pt>
                <c:pt idx="7">
                  <c:v>2</c:v>
                </c:pt>
                <c:pt idx="8">
                  <c:v>20</c:v>
                </c:pt>
                <c:pt idx="9">
                  <c:v>27</c:v>
                </c:pt>
                <c:pt idx="10">
                  <c:v>30</c:v>
                </c:pt>
                <c:pt idx="11">
                  <c:v>1</c:v>
                </c:pt>
                <c:pt idx="12">
                  <c:v>22</c:v>
                </c:pt>
                <c:pt idx="13">
                  <c:v>11</c:v>
                </c:pt>
                <c:pt idx="14">
                  <c:v>15</c:v>
                </c:pt>
                <c:pt idx="15">
                  <c:v>8</c:v>
                </c:pt>
                <c:pt idx="16">
                  <c:v>10</c:v>
                </c:pt>
                <c:pt idx="17">
                  <c:v>18</c:v>
                </c:pt>
                <c:pt idx="18">
                  <c:v>14</c:v>
                </c:pt>
                <c:pt idx="19">
                  <c:v>19</c:v>
                </c:pt>
                <c:pt idx="20">
                  <c:v>3</c:v>
                </c:pt>
                <c:pt idx="21">
                  <c:v>6</c:v>
                </c:pt>
                <c:pt idx="22">
                  <c:v>17</c:v>
                </c:pt>
                <c:pt idx="23">
                  <c:v>4</c:v>
                </c:pt>
                <c:pt idx="24">
                  <c:v>9</c:v>
                </c:pt>
                <c:pt idx="25">
                  <c:v>5</c:v>
                </c:pt>
                <c:pt idx="26">
                  <c:v>12</c:v>
                </c:pt>
                <c:pt idx="27">
                  <c:v>32</c:v>
                </c:pt>
                <c:pt idx="28">
                  <c:v>16</c:v>
                </c:pt>
                <c:pt idx="29">
                  <c:v>13</c:v>
                </c:pt>
                <c:pt idx="30">
                  <c:v>7</c:v>
                </c:pt>
                <c:pt idx="31">
                  <c:v>23</c:v>
                </c:pt>
              </c:numCache>
            </c:numRef>
          </c:cat>
          <c:val>
            <c:numRef>
              <c:f>'Analysis, 11.27.23'!$L$53:$L$84</c:f>
              <c:numCache>
                <c:formatCode>0.0%</c:formatCode>
                <c:ptCount val="32"/>
                <c:pt idx="0">
                  <c:v>8.0172413793103442E-2</c:v>
                </c:pt>
                <c:pt idx="1">
                  <c:v>0.11497515968772179</c:v>
                </c:pt>
                <c:pt idx="2">
                  <c:v>0.12105798575788403</c:v>
                </c:pt>
                <c:pt idx="3">
                  <c:v>0.1432519576232151</c:v>
                </c:pt>
                <c:pt idx="4">
                  <c:v>0.17311971517578995</c:v>
                </c:pt>
                <c:pt idx="5">
                  <c:v>0.20710059171597633</c:v>
                </c:pt>
                <c:pt idx="6">
                  <c:v>0.21024734982332155</c:v>
                </c:pt>
                <c:pt idx="7">
                  <c:v>0.21048798252002912</c:v>
                </c:pt>
                <c:pt idx="8">
                  <c:v>0.21594982078853048</c:v>
                </c:pt>
                <c:pt idx="9">
                  <c:v>0.21634062140391255</c:v>
                </c:pt>
                <c:pt idx="10">
                  <c:v>0.24895771292435973</c:v>
                </c:pt>
                <c:pt idx="11">
                  <c:v>0.27076923076923076</c:v>
                </c:pt>
                <c:pt idx="12">
                  <c:v>0.27304347826086955</c:v>
                </c:pt>
                <c:pt idx="13">
                  <c:v>0.28864569083447333</c:v>
                </c:pt>
                <c:pt idx="14">
                  <c:v>0.31069767441860463</c:v>
                </c:pt>
                <c:pt idx="15">
                  <c:v>0.34103512014787429</c:v>
                </c:pt>
                <c:pt idx="16">
                  <c:v>0.41980866629150254</c:v>
                </c:pt>
                <c:pt idx="17">
                  <c:v>0.42298850574712643</c:v>
                </c:pt>
                <c:pt idx="18">
                  <c:v>0.42487046632124353</c:v>
                </c:pt>
                <c:pt idx="19">
                  <c:v>0.45188794153471379</c:v>
                </c:pt>
                <c:pt idx="20">
                  <c:v>0.47913862718707939</c:v>
                </c:pt>
                <c:pt idx="21">
                  <c:v>0.47914183551847439</c:v>
                </c:pt>
                <c:pt idx="22">
                  <c:v>0.50583657587548636</c:v>
                </c:pt>
                <c:pt idx="23">
                  <c:v>0.55849056603773584</c:v>
                </c:pt>
                <c:pt idx="24">
                  <c:v>0.56420233463035019</c:v>
                </c:pt>
                <c:pt idx="25">
                  <c:v>0.56756756756756754</c:v>
                </c:pt>
                <c:pt idx="26">
                  <c:v>0.58775029446407534</c:v>
                </c:pt>
                <c:pt idx="27">
                  <c:v>0.63849765258215962</c:v>
                </c:pt>
                <c:pt idx="28">
                  <c:v>0.66666666666666663</c:v>
                </c:pt>
                <c:pt idx="29">
                  <c:v>0.66829268292682931</c:v>
                </c:pt>
                <c:pt idx="30">
                  <c:v>0.68571428571428572</c:v>
                </c:pt>
                <c:pt idx="31">
                  <c:v>0.75299760191846521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CA-4DF6-8D5C-0274E96DA9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881007"/>
        <c:axId val="705323807"/>
      </c:barChart>
      <c:catAx>
        <c:axId val="851881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705323807"/>
        <c:crosses val="autoZero"/>
        <c:auto val="1"/>
        <c:lblAlgn val="ctr"/>
        <c:lblOffset val="100"/>
        <c:noMultiLvlLbl val="0"/>
      </c:catAx>
      <c:valAx>
        <c:axId val="705323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8518810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erstadt" panose="020B00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r>
              <a:rPr lang="en-US" sz="2000" b="1" dirty="0"/>
              <a:t>Percent of HS Classes Making Caps of 25 students or less</a:t>
            </a:r>
          </a:p>
          <a:p>
            <a:pPr>
              <a:defRPr sz="2000"/>
            </a:pPr>
            <a:r>
              <a:rPr lang="en-US" sz="2000" b="1" dirty="0"/>
              <a:t>by School District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0758548153569486E-2"/>
          <c:y val="0.2498294986807596"/>
          <c:w val="0.92500930132671766"/>
          <c:h val="0.585386153438959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'Analysis, 11.27.23'!$O$52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4CF9-4F6D-B9E9-DAD0AD62FF3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05F-4B09-A00D-DE5BADC929C8}"/>
              </c:ext>
            </c:extLst>
          </c:dPt>
          <c:dLbls>
            <c:dLbl>
              <c:idx val="2"/>
              <c:layout>
                <c:manualLayout>
                  <c:x val="-2.6219756955535255E-2"/>
                  <c:y val="-3.5066668086689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F9-4F6D-B9E9-DAD0AD62FF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11.27.23'!$N$53:$N$84</c:f>
              <c:numCache>
                <c:formatCode>General</c:formatCode>
                <c:ptCount val="32"/>
                <c:pt idx="0">
                  <c:v>22</c:v>
                </c:pt>
                <c:pt idx="1">
                  <c:v>26</c:v>
                </c:pt>
                <c:pt idx="2">
                  <c:v>28</c:v>
                </c:pt>
                <c:pt idx="3">
                  <c:v>20</c:v>
                </c:pt>
                <c:pt idx="4">
                  <c:v>31</c:v>
                </c:pt>
                <c:pt idx="5">
                  <c:v>30</c:v>
                </c:pt>
                <c:pt idx="6">
                  <c:v>13</c:v>
                </c:pt>
                <c:pt idx="7">
                  <c:v>25</c:v>
                </c:pt>
                <c:pt idx="8">
                  <c:v>27</c:v>
                </c:pt>
                <c:pt idx="9">
                  <c:v>24</c:v>
                </c:pt>
                <c:pt idx="10">
                  <c:v>21</c:v>
                </c:pt>
                <c:pt idx="11">
                  <c:v>29</c:v>
                </c:pt>
                <c:pt idx="12">
                  <c:v>3</c:v>
                </c:pt>
                <c:pt idx="13">
                  <c:v>2</c:v>
                </c:pt>
                <c:pt idx="14">
                  <c:v>14</c:v>
                </c:pt>
                <c:pt idx="15">
                  <c:v>4</c:v>
                </c:pt>
                <c:pt idx="16">
                  <c:v>19</c:v>
                </c:pt>
                <c:pt idx="17">
                  <c:v>6</c:v>
                </c:pt>
                <c:pt idx="18">
                  <c:v>11</c:v>
                </c:pt>
                <c:pt idx="19">
                  <c:v>15</c:v>
                </c:pt>
                <c:pt idx="20">
                  <c:v>10</c:v>
                </c:pt>
                <c:pt idx="21">
                  <c:v>5</c:v>
                </c:pt>
                <c:pt idx="22">
                  <c:v>32</c:v>
                </c:pt>
                <c:pt idx="23">
                  <c:v>17</c:v>
                </c:pt>
                <c:pt idx="24">
                  <c:v>1</c:v>
                </c:pt>
                <c:pt idx="25">
                  <c:v>8</c:v>
                </c:pt>
                <c:pt idx="26">
                  <c:v>9</c:v>
                </c:pt>
                <c:pt idx="27">
                  <c:v>7</c:v>
                </c:pt>
                <c:pt idx="28">
                  <c:v>18</c:v>
                </c:pt>
                <c:pt idx="29">
                  <c:v>12</c:v>
                </c:pt>
                <c:pt idx="30">
                  <c:v>23</c:v>
                </c:pt>
                <c:pt idx="31">
                  <c:v>16</c:v>
                </c:pt>
              </c:numCache>
            </c:numRef>
          </c:cat>
          <c:val>
            <c:numRef>
              <c:f>'Analysis, 11.27.23'!$O$53:$O$84</c:f>
              <c:numCache>
                <c:formatCode>0.0%</c:formatCode>
                <c:ptCount val="32"/>
                <c:pt idx="0">
                  <c:v>0.17372353673723537</c:v>
                </c:pt>
                <c:pt idx="1">
                  <c:v>0.2356687898089172</c:v>
                </c:pt>
                <c:pt idx="2">
                  <c:v>0.28047740835464618</c:v>
                </c:pt>
                <c:pt idx="3">
                  <c:v>0.33049494411921232</c:v>
                </c:pt>
                <c:pt idx="4">
                  <c:v>0.29988851727982163</c:v>
                </c:pt>
                <c:pt idx="5">
                  <c:v>0.34476534296028882</c:v>
                </c:pt>
                <c:pt idx="6">
                  <c:v>0.37756714060031593</c:v>
                </c:pt>
                <c:pt idx="7">
                  <c:v>0.29603891591382903</c:v>
                </c:pt>
                <c:pt idx="8">
                  <c:v>0.39275074478649452</c:v>
                </c:pt>
                <c:pt idx="9">
                  <c:v>0.45021834061135368</c:v>
                </c:pt>
                <c:pt idx="10">
                  <c:v>0.3854660347551343</c:v>
                </c:pt>
                <c:pt idx="11">
                  <c:v>0.47381546134663344</c:v>
                </c:pt>
                <c:pt idx="12">
                  <c:v>0.51946213729653223</c:v>
                </c:pt>
                <c:pt idx="13">
                  <c:v>0.50521609538002976</c:v>
                </c:pt>
                <c:pt idx="14">
                  <c:v>0.44624167459562319</c:v>
                </c:pt>
                <c:pt idx="15">
                  <c:v>0.46052631578947367</c:v>
                </c:pt>
                <c:pt idx="16">
                  <c:v>0.50798122065727702</c:v>
                </c:pt>
                <c:pt idx="17">
                  <c:v>0.47389162561576353</c:v>
                </c:pt>
                <c:pt idx="18">
                  <c:v>0.55272469922151446</c:v>
                </c:pt>
                <c:pt idx="19">
                  <c:v>0.47244094488188976</c:v>
                </c:pt>
                <c:pt idx="20">
                  <c:v>0.52452969383991144</c:v>
                </c:pt>
                <c:pt idx="21">
                  <c:v>0.5787728026533997</c:v>
                </c:pt>
                <c:pt idx="22">
                  <c:v>0.57404021937842775</c:v>
                </c:pt>
                <c:pt idx="23">
                  <c:v>0.57251328777524679</c:v>
                </c:pt>
                <c:pt idx="24">
                  <c:v>0.65238095238095239</c:v>
                </c:pt>
                <c:pt idx="25">
                  <c:v>0.65284178187403996</c:v>
                </c:pt>
                <c:pt idx="26">
                  <c:v>0.64507236388697453</c:v>
                </c:pt>
                <c:pt idx="27">
                  <c:v>0.66447985004686039</c:v>
                </c:pt>
                <c:pt idx="28">
                  <c:v>0.75474452554744531</c:v>
                </c:pt>
                <c:pt idx="29">
                  <c:v>0.67226890756302526</c:v>
                </c:pt>
                <c:pt idx="30">
                  <c:v>0.79564032697547682</c:v>
                </c:pt>
                <c:pt idx="31">
                  <c:v>0.63356164383561642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F-4B09-A00D-DE5BADC929C8}"/>
            </c:ext>
          </c:extLst>
        </c:ser>
        <c:ser>
          <c:idx val="1"/>
          <c:order val="1"/>
          <c:tx>
            <c:strRef>
              <c:f>'Analysis, 11.27.23'!$P$52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F9-4F6D-B9E9-DAD0AD62FF3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105F-4B09-A00D-DE5BADC929C8}"/>
              </c:ext>
            </c:extLst>
          </c:dPt>
          <c:dLbls>
            <c:dLbl>
              <c:idx val="2"/>
              <c:layout>
                <c:manualLayout>
                  <c:x val="1.2485598550254879E-2"/>
                  <c:y val="-3.75714300928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F9-4F6D-B9E9-DAD0AD62FF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'Analysis, 11.27.23'!$N$53:$N$84</c:f>
              <c:numCache>
                <c:formatCode>General</c:formatCode>
                <c:ptCount val="32"/>
                <c:pt idx="0">
                  <c:v>22</c:v>
                </c:pt>
                <c:pt idx="1">
                  <c:v>26</c:v>
                </c:pt>
                <c:pt idx="2">
                  <c:v>28</c:v>
                </c:pt>
                <c:pt idx="3">
                  <c:v>20</c:v>
                </c:pt>
                <c:pt idx="4">
                  <c:v>31</c:v>
                </c:pt>
                <c:pt idx="5">
                  <c:v>30</c:v>
                </c:pt>
                <c:pt idx="6">
                  <c:v>13</c:v>
                </c:pt>
                <c:pt idx="7">
                  <c:v>25</c:v>
                </c:pt>
                <c:pt idx="8">
                  <c:v>27</c:v>
                </c:pt>
                <c:pt idx="9">
                  <c:v>24</c:v>
                </c:pt>
                <c:pt idx="10">
                  <c:v>21</c:v>
                </c:pt>
                <c:pt idx="11">
                  <c:v>29</c:v>
                </c:pt>
                <c:pt idx="12">
                  <c:v>3</c:v>
                </c:pt>
                <c:pt idx="13">
                  <c:v>2</c:v>
                </c:pt>
                <c:pt idx="14">
                  <c:v>14</c:v>
                </c:pt>
                <c:pt idx="15">
                  <c:v>4</c:v>
                </c:pt>
                <c:pt idx="16">
                  <c:v>19</c:v>
                </c:pt>
                <c:pt idx="17">
                  <c:v>6</c:v>
                </c:pt>
                <c:pt idx="18">
                  <c:v>11</c:v>
                </c:pt>
                <c:pt idx="19">
                  <c:v>15</c:v>
                </c:pt>
                <c:pt idx="20">
                  <c:v>10</c:v>
                </c:pt>
                <c:pt idx="21">
                  <c:v>5</c:v>
                </c:pt>
                <c:pt idx="22">
                  <c:v>32</c:v>
                </c:pt>
                <c:pt idx="23">
                  <c:v>17</c:v>
                </c:pt>
                <c:pt idx="24">
                  <c:v>1</c:v>
                </c:pt>
                <c:pt idx="25">
                  <c:v>8</c:v>
                </c:pt>
                <c:pt idx="26">
                  <c:v>9</c:v>
                </c:pt>
                <c:pt idx="27">
                  <c:v>7</c:v>
                </c:pt>
                <c:pt idx="28">
                  <c:v>18</c:v>
                </c:pt>
                <c:pt idx="29">
                  <c:v>12</c:v>
                </c:pt>
                <c:pt idx="30">
                  <c:v>23</c:v>
                </c:pt>
                <c:pt idx="31">
                  <c:v>16</c:v>
                </c:pt>
              </c:numCache>
            </c:numRef>
          </c:cat>
          <c:val>
            <c:numRef>
              <c:f>'Analysis, 11.27.23'!$P$53:$P$84</c:f>
              <c:numCache>
                <c:formatCode>0.0%</c:formatCode>
                <c:ptCount val="32"/>
                <c:pt idx="0">
                  <c:v>0.1941031941031941</c:v>
                </c:pt>
                <c:pt idx="1">
                  <c:v>0.19787131107885825</c:v>
                </c:pt>
                <c:pt idx="2">
                  <c:v>0.25762129669386002</c:v>
                </c:pt>
                <c:pt idx="3">
                  <c:v>0.27809722948248822</c:v>
                </c:pt>
                <c:pt idx="4">
                  <c:v>0.2803203661327231</c:v>
                </c:pt>
                <c:pt idx="5">
                  <c:v>0.29988789237668162</c:v>
                </c:pt>
                <c:pt idx="6">
                  <c:v>0.3292747485442033</c:v>
                </c:pt>
                <c:pt idx="7">
                  <c:v>0.33571893298633704</c:v>
                </c:pt>
                <c:pt idx="8">
                  <c:v>0.34346504559270519</c:v>
                </c:pt>
                <c:pt idx="9">
                  <c:v>0.37206148282097651</c:v>
                </c:pt>
                <c:pt idx="10">
                  <c:v>0.37630662020905925</c:v>
                </c:pt>
                <c:pt idx="11">
                  <c:v>0.4</c:v>
                </c:pt>
                <c:pt idx="12">
                  <c:v>0.42331768388106417</c:v>
                </c:pt>
                <c:pt idx="13">
                  <c:v>0.4354537743850721</c:v>
                </c:pt>
                <c:pt idx="14">
                  <c:v>0.44756554307116103</c:v>
                </c:pt>
                <c:pt idx="15">
                  <c:v>0.46676096181046678</c:v>
                </c:pt>
                <c:pt idx="16">
                  <c:v>0.47053231939163498</c:v>
                </c:pt>
                <c:pt idx="17">
                  <c:v>0.47287522603978299</c:v>
                </c:pt>
                <c:pt idx="18">
                  <c:v>0.49107780157030695</c:v>
                </c:pt>
                <c:pt idx="19">
                  <c:v>0.49791492910758967</c:v>
                </c:pt>
                <c:pt idx="20">
                  <c:v>0.51296505073280718</c:v>
                </c:pt>
                <c:pt idx="21">
                  <c:v>0.53187919463087252</c:v>
                </c:pt>
                <c:pt idx="22">
                  <c:v>0.54151624548736466</c:v>
                </c:pt>
                <c:pt idx="23">
                  <c:v>0.54292168674698793</c:v>
                </c:pt>
                <c:pt idx="24">
                  <c:v>0.62779552715654952</c:v>
                </c:pt>
                <c:pt idx="25">
                  <c:v>0.62951575710991547</c:v>
                </c:pt>
                <c:pt idx="26">
                  <c:v>0.64193548387096777</c:v>
                </c:pt>
                <c:pt idx="27">
                  <c:v>0.65683646112600536</c:v>
                </c:pt>
                <c:pt idx="28">
                  <c:v>0.66111111111111109</c:v>
                </c:pt>
                <c:pt idx="29">
                  <c:v>0.66440677966101691</c:v>
                </c:pt>
                <c:pt idx="30">
                  <c:v>0.66759776536312854</c:v>
                </c:pt>
                <c:pt idx="31">
                  <c:v>0.67567567567567566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5F-4B09-A00D-DE5BADC929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37264127"/>
        <c:axId val="705320335"/>
      </c:barChart>
      <c:catAx>
        <c:axId val="153726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705320335"/>
        <c:crosses val="autoZero"/>
        <c:auto val="1"/>
        <c:lblAlgn val="ctr"/>
        <c:lblOffset val="100"/>
        <c:noMultiLvlLbl val="0"/>
      </c:catAx>
      <c:valAx>
        <c:axId val="70532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5372641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Bierstadt" panose="020B00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K-3 Average Class Size by School District</a:t>
            </a:r>
          </a:p>
          <a:p>
            <a:pPr>
              <a:defRPr/>
            </a:pPr>
            <a:r>
              <a:rPr lang="en-US" sz="1800" b="0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'22-23 vs. '23-24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1903583480636351E-2"/>
          <c:y val="0.20349028519086121"/>
          <c:w val="0.9431304301248058"/>
          <c:h val="0.6116654346466937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'chart, 11.15.23'!$L$81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3B-456F-B5E6-55DD45C18C48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502C-4236-AC8E-00EF61C91B63}"/>
              </c:ext>
            </c:extLst>
          </c:dPt>
          <c:dLbls>
            <c:dLbl>
              <c:idx val="31"/>
              <c:layout>
                <c:manualLayout>
                  <c:x val="-2.4906478135740307E-2"/>
                  <c:y val="-2.0683458933019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02C-4236-AC8E-00EF61C91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11.15.23'!$K$82:$K$113</c:f>
              <c:numCache>
                <c:formatCode>General</c:formatCode>
                <c:ptCount val="32"/>
                <c:pt idx="0">
                  <c:v>16</c:v>
                </c:pt>
                <c:pt idx="1">
                  <c:v>5</c:v>
                </c:pt>
                <c:pt idx="2">
                  <c:v>7</c:v>
                </c:pt>
                <c:pt idx="3">
                  <c:v>32</c:v>
                </c:pt>
                <c:pt idx="4">
                  <c:v>23</c:v>
                </c:pt>
                <c:pt idx="5">
                  <c:v>14</c:v>
                </c:pt>
                <c:pt idx="6">
                  <c:v>4</c:v>
                </c:pt>
                <c:pt idx="7">
                  <c:v>6</c:v>
                </c:pt>
                <c:pt idx="8">
                  <c:v>17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19</c:v>
                </c:pt>
                <c:pt idx="13">
                  <c:v>18</c:v>
                </c:pt>
                <c:pt idx="14">
                  <c:v>15</c:v>
                </c:pt>
                <c:pt idx="15">
                  <c:v>1</c:v>
                </c:pt>
                <c:pt idx="16">
                  <c:v>8</c:v>
                </c:pt>
                <c:pt idx="17">
                  <c:v>13</c:v>
                </c:pt>
                <c:pt idx="18">
                  <c:v>3</c:v>
                </c:pt>
                <c:pt idx="19">
                  <c:v>29</c:v>
                </c:pt>
                <c:pt idx="20">
                  <c:v>11</c:v>
                </c:pt>
                <c:pt idx="21">
                  <c:v>2</c:v>
                </c:pt>
                <c:pt idx="22">
                  <c:v>20</c:v>
                </c:pt>
                <c:pt idx="23">
                  <c:v>30</c:v>
                </c:pt>
                <c:pt idx="24">
                  <c:v>22</c:v>
                </c:pt>
                <c:pt idx="25">
                  <c:v>26</c:v>
                </c:pt>
                <c:pt idx="26">
                  <c:v>31</c:v>
                </c:pt>
                <c:pt idx="27">
                  <c:v>27</c:v>
                </c:pt>
                <c:pt idx="28">
                  <c:v>25</c:v>
                </c:pt>
                <c:pt idx="29">
                  <c:v>24</c:v>
                </c:pt>
                <c:pt idx="30">
                  <c:v>21</c:v>
                </c:pt>
                <c:pt idx="31">
                  <c:v>28</c:v>
                </c:pt>
              </c:numCache>
            </c:numRef>
          </c:cat>
          <c:val>
            <c:numRef>
              <c:f>'chart, 11.15.23'!$L$82:$L$113</c:f>
              <c:numCache>
                <c:formatCode>0.0</c:formatCode>
                <c:ptCount val="32"/>
                <c:pt idx="0">
                  <c:v>17.701149425287355</c:v>
                </c:pt>
                <c:pt idx="1">
                  <c:v>17.237623762376238</c:v>
                </c:pt>
                <c:pt idx="2">
                  <c:v>19.381944444444443</c:v>
                </c:pt>
                <c:pt idx="3">
                  <c:v>19.372881355932204</c:v>
                </c:pt>
                <c:pt idx="4">
                  <c:v>19.342857142857142</c:v>
                </c:pt>
                <c:pt idx="5">
                  <c:v>19.416666666666668</c:v>
                </c:pt>
                <c:pt idx="6">
                  <c:v>16.698529411764707</c:v>
                </c:pt>
                <c:pt idx="7">
                  <c:v>19.709090909090911</c:v>
                </c:pt>
                <c:pt idx="8">
                  <c:v>19.983783783783785</c:v>
                </c:pt>
                <c:pt idx="9">
                  <c:v>20.578431372549019</c:v>
                </c:pt>
                <c:pt idx="10">
                  <c:v>20.743486973947896</c:v>
                </c:pt>
                <c:pt idx="11">
                  <c:v>21.059633027522935</c:v>
                </c:pt>
                <c:pt idx="12">
                  <c:v>20.486607142857142</c:v>
                </c:pt>
                <c:pt idx="13">
                  <c:v>20.547619047619047</c:v>
                </c:pt>
                <c:pt idx="14">
                  <c:v>21.367058823529412</c:v>
                </c:pt>
                <c:pt idx="15">
                  <c:v>19.672413793103448</c:v>
                </c:pt>
                <c:pt idx="16">
                  <c:v>22.316602316602317</c:v>
                </c:pt>
                <c:pt idx="17">
                  <c:v>20.555555555555557</c:v>
                </c:pt>
                <c:pt idx="18">
                  <c:v>20.057142857142857</c:v>
                </c:pt>
                <c:pt idx="19">
                  <c:v>22.950530035335689</c:v>
                </c:pt>
                <c:pt idx="20">
                  <c:v>22.767624020887727</c:v>
                </c:pt>
                <c:pt idx="21">
                  <c:v>22.65609756097561</c:v>
                </c:pt>
                <c:pt idx="22">
                  <c:v>23.209591474245116</c:v>
                </c:pt>
                <c:pt idx="23">
                  <c:v>22.223776223776223</c:v>
                </c:pt>
                <c:pt idx="24">
                  <c:v>22.977961432506888</c:v>
                </c:pt>
                <c:pt idx="25">
                  <c:v>23.003831417624522</c:v>
                </c:pt>
                <c:pt idx="26">
                  <c:v>23.533646322378718</c:v>
                </c:pt>
                <c:pt idx="27">
                  <c:v>22.993318485523385</c:v>
                </c:pt>
                <c:pt idx="28">
                  <c:v>24.039408866995075</c:v>
                </c:pt>
                <c:pt idx="29">
                  <c:v>24.4006908462867</c:v>
                </c:pt>
                <c:pt idx="30">
                  <c:v>24.366883116883116</c:v>
                </c:pt>
                <c:pt idx="31">
                  <c:v>24.462365591397848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3B-456F-B5E6-55DD45C18C48}"/>
            </c:ext>
          </c:extLst>
        </c:ser>
        <c:ser>
          <c:idx val="2"/>
          <c:order val="1"/>
          <c:tx>
            <c:strRef>
              <c:f>'chart, 11.15.23'!$M$81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43B-456F-B5E6-55DD45C18C48}"/>
              </c:ext>
            </c:extLst>
          </c:dPt>
          <c:dPt>
            <c:idx val="3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2C-4236-AC8E-00EF61C91B63}"/>
              </c:ext>
            </c:extLst>
          </c:dPt>
          <c:dLbls>
            <c:dLbl>
              <c:idx val="3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1"/>
                      </a:solidFill>
                      <a:latin typeface="Bierstadt" panose="020B00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2C-4236-AC8E-00EF61C91B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accent1"/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11.15.23'!$K$82:$K$113</c:f>
              <c:numCache>
                <c:formatCode>General</c:formatCode>
                <c:ptCount val="32"/>
                <c:pt idx="0">
                  <c:v>16</c:v>
                </c:pt>
                <c:pt idx="1">
                  <c:v>5</c:v>
                </c:pt>
                <c:pt idx="2">
                  <c:v>7</c:v>
                </c:pt>
                <c:pt idx="3">
                  <c:v>32</c:v>
                </c:pt>
                <c:pt idx="4">
                  <c:v>23</c:v>
                </c:pt>
                <c:pt idx="5">
                  <c:v>14</c:v>
                </c:pt>
                <c:pt idx="6">
                  <c:v>4</c:v>
                </c:pt>
                <c:pt idx="7">
                  <c:v>6</c:v>
                </c:pt>
                <c:pt idx="8">
                  <c:v>17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19</c:v>
                </c:pt>
                <c:pt idx="13">
                  <c:v>18</c:v>
                </c:pt>
                <c:pt idx="14">
                  <c:v>15</c:v>
                </c:pt>
                <c:pt idx="15">
                  <c:v>1</c:v>
                </c:pt>
                <c:pt idx="16">
                  <c:v>8</c:v>
                </c:pt>
                <c:pt idx="17">
                  <c:v>13</c:v>
                </c:pt>
                <c:pt idx="18">
                  <c:v>3</c:v>
                </c:pt>
                <c:pt idx="19">
                  <c:v>29</c:v>
                </c:pt>
                <c:pt idx="20">
                  <c:v>11</c:v>
                </c:pt>
                <c:pt idx="21">
                  <c:v>2</c:v>
                </c:pt>
                <c:pt idx="22">
                  <c:v>20</c:v>
                </c:pt>
                <c:pt idx="23">
                  <c:v>30</c:v>
                </c:pt>
                <c:pt idx="24">
                  <c:v>22</c:v>
                </c:pt>
                <c:pt idx="25">
                  <c:v>26</c:v>
                </c:pt>
                <c:pt idx="26">
                  <c:v>31</c:v>
                </c:pt>
                <c:pt idx="27">
                  <c:v>27</c:v>
                </c:pt>
                <c:pt idx="28">
                  <c:v>25</c:v>
                </c:pt>
                <c:pt idx="29">
                  <c:v>24</c:v>
                </c:pt>
                <c:pt idx="30">
                  <c:v>21</c:v>
                </c:pt>
                <c:pt idx="31">
                  <c:v>28</c:v>
                </c:pt>
              </c:numCache>
            </c:numRef>
          </c:cat>
          <c:val>
            <c:numRef>
              <c:f>'chart, 11.15.23'!$M$82:$M$113</c:f>
              <c:numCache>
                <c:formatCode>0.0</c:formatCode>
                <c:ptCount val="32"/>
                <c:pt idx="0">
                  <c:v>17.95505617977528</c:v>
                </c:pt>
                <c:pt idx="1">
                  <c:v>18.166666666666668</c:v>
                </c:pt>
                <c:pt idx="2">
                  <c:v>18.45945945945946</c:v>
                </c:pt>
                <c:pt idx="3">
                  <c:v>19.049586776859503</c:v>
                </c:pt>
                <c:pt idx="4">
                  <c:v>19.635514018691588</c:v>
                </c:pt>
                <c:pt idx="5">
                  <c:v>19.75</c:v>
                </c:pt>
                <c:pt idx="6">
                  <c:v>20.165413533834588</c:v>
                </c:pt>
                <c:pt idx="7">
                  <c:v>20.272727272727273</c:v>
                </c:pt>
                <c:pt idx="8">
                  <c:v>20.310160427807485</c:v>
                </c:pt>
                <c:pt idx="9">
                  <c:v>20.317725752508363</c:v>
                </c:pt>
                <c:pt idx="10">
                  <c:v>20.547368421052632</c:v>
                </c:pt>
                <c:pt idx="11">
                  <c:v>21.242990654205606</c:v>
                </c:pt>
                <c:pt idx="12">
                  <c:v>21.28</c:v>
                </c:pt>
                <c:pt idx="13">
                  <c:v>21.515873015873016</c:v>
                </c:pt>
                <c:pt idx="14">
                  <c:v>21.771084337349397</c:v>
                </c:pt>
                <c:pt idx="15">
                  <c:v>21.807017543859651</c:v>
                </c:pt>
                <c:pt idx="16">
                  <c:v>22.053846153846155</c:v>
                </c:pt>
                <c:pt idx="17">
                  <c:v>22.103030303030302</c:v>
                </c:pt>
                <c:pt idx="18">
                  <c:v>22.276190476190475</c:v>
                </c:pt>
                <c:pt idx="19">
                  <c:v>23.139285714285716</c:v>
                </c:pt>
                <c:pt idx="20">
                  <c:v>23.152849740932641</c:v>
                </c:pt>
                <c:pt idx="21">
                  <c:v>23.2676399026764</c:v>
                </c:pt>
                <c:pt idx="22">
                  <c:v>23.495495495495497</c:v>
                </c:pt>
                <c:pt idx="23">
                  <c:v>23.571095571095572</c:v>
                </c:pt>
                <c:pt idx="24">
                  <c:v>23.840782122905029</c:v>
                </c:pt>
                <c:pt idx="25">
                  <c:v>23.968871595330739</c:v>
                </c:pt>
                <c:pt idx="26">
                  <c:v>23.996794871794872</c:v>
                </c:pt>
                <c:pt idx="27">
                  <c:v>24.094170403587444</c:v>
                </c:pt>
                <c:pt idx="28">
                  <c:v>24.2192118226601</c:v>
                </c:pt>
                <c:pt idx="29">
                  <c:v>24.391915641476274</c:v>
                </c:pt>
                <c:pt idx="30">
                  <c:v>24.751633986928105</c:v>
                </c:pt>
                <c:pt idx="31">
                  <c:v>25.692722371967655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3B-456F-B5E6-55DD45C18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4897391"/>
        <c:axId val="1271972896"/>
      </c:barChart>
      <c:lineChart>
        <c:grouping val="standard"/>
        <c:varyColors val="0"/>
        <c:ser>
          <c:idx val="3"/>
          <c:order val="2"/>
          <c:tx>
            <c:strRef>
              <c:f>'chart, 11.15.23'!$N$81</c:f>
              <c:strCache>
                <c:ptCount val="1"/>
                <c:pt idx="0">
                  <c:v>K-3 Class Size Caps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'chart, 11.15.23'!$K$82:$K$113</c:f>
              <c:numCache>
                <c:formatCode>General</c:formatCode>
                <c:ptCount val="32"/>
                <c:pt idx="0">
                  <c:v>16</c:v>
                </c:pt>
                <c:pt idx="1">
                  <c:v>5</c:v>
                </c:pt>
                <c:pt idx="2">
                  <c:v>7</c:v>
                </c:pt>
                <c:pt idx="3">
                  <c:v>32</c:v>
                </c:pt>
                <c:pt idx="4">
                  <c:v>23</c:v>
                </c:pt>
                <c:pt idx="5">
                  <c:v>14</c:v>
                </c:pt>
                <c:pt idx="6">
                  <c:v>4</c:v>
                </c:pt>
                <c:pt idx="7">
                  <c:v>6</c:v>
                </c:pt>
                <c:pt idx="8">
                  <c:v>17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19</c:v>
                </c:pt>
                <c:pt idx="13">
                  <c:v>18</c:v>
                </c:pt>
                <c:pt idx="14">
                  <c:v>15</c:v>
                </c:pt>
                <c:pt idx="15">
                  <c:v>1</c:v>
                </c:pt>
                <c:pt idx="16">
                  <c:v>8</c:v>
                </c:pt>
                <c:pt idx="17">
                  <c:v>13</c:v>
                </c:pt>
                <c:pt idx="18">
                  <c:v>3</c:v>
                </c:pt>
                <c:pt idx="19">
                  <c:v>29</c:v>
                </c:pt>
                <c:pt idx="20">
                  <c:v>11</c:v>
                </c:pt>
                <c:pt idx="21">
                  <c:v>2</c:v>
                </c:pt>
                <c:pt idx="22">
                  <c:v>20</c:v>
                </c:pt>
                <c:pt idx="23">
                  <c:v>30</c:v>
                </c:pt>
                <c:pt idx="24">
                  <c:v>22</c:v>
                </c:pt>
                <c:pt idx="25">
                  <c:v>26</c:v>
                </c:pt>
                <c:pt idx="26">
                  <c:v>31</c:v>
                </c:pt>
                <c:pt idx="27">
                  <c:v>27</c:v>
                </c:pt>
                <c:pt idx="28">
                  <c:v>25</c:v>
                </c:pt>
                <c:pt idx="29">
                  <c:v>24</c:v>
                </c:pt>
                <c:pt idx="30">
                  <c:v>21</c:v>
                </c:pt>
                <c:pt idx="31">
                  <c:v>28</c:v>
                </c:pt>
              </c:numCache>
            </c:numRef>
          </c:cat>
          <c:val>
            <c:numRef>
              <c:f>'chart, 11.15.23'!$N$82:$N$113</c:f>
              <c:numCache>
                <c:formatCode>0.0</c:formatCode>
                <c:ptCount val="32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  <c:pt idx="21">
                  <c:v>20</c:v>
                </c:pt>
                <c:pt idx="22">
                  <c:v>20</c:v>
                </c:pt>
                <c:pt idx="23">
                  <c:v>20</c:v>
                </c:pt>
                <c:pt idx="24">
                  <c:v>20</c:v>
                </c:pt>
                <c:pt idx="25">
                  <c:v>20</c:v>
                </c:pt>
                <c:pt idx="26">
                  <c:v>20</c:v>
                </c:pt>
                <c:pt idx="27">
                  <c:v>20</c:v>
                </c:pt>
                <c:pt idx="28">
                  <c:v>20</c:v>
                </c:pt>
                <c:pt idx="29">
                  <c:v>20</c:v>
                </c:pt>
                <c:pt idx="30">
                  <c:v>20</c:v>
                </c:pt>
                <c:pt idx="31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43B-456F-B5E6-55DD45C18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4897391"/>
        <c:axId val="1271972896"/>
      </c:lineChart>
      <c:catAx>
        <c:axId val="12948973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271972896"/>
        <c:crosses val="autoZero"/>
        <c:auto val="1"/>
        <c:lblAlgn val="ctr"/>
        <c:lblOffset val="100"/>
        <c:noMultiLvlLbl val="0"/>
      </c:catAx>
      <c:valAx>
        <c:axId val="1271972896"/>
        <c:scaling>
          <c:orientation val="minMax"/>
          <c:max val="27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4897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r>
              <a:rPr lang="en-US" sz="2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4-8 Average Class Size by School District</a:t>
            </a:r>
          </a:p>
          <a:p>
            <a:pPr>
              <a:defRPr/>
            </a:pPr>
            <a:r>
              <a:rPr lang="en-US" sz="1800" b="0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'22-23 vs. '23-24</a:t>
            </a:r>
          </a:p>
        </c:rich>
      </c:tx>
      <c:layout>
        <c:manualLayout>
          <c:xMode val="edge"/>
          <c:yMode val="edge"/>
          <c:x val="0.24187043717746587"/>
          <c:y val="1.2896760719594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5.6678673144580333E-2"/>
          <c:y val="0.21283019284952906"/>
          <c:w val="0.92381778075612886"/>
          <c:h val="0.6296761689591395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'chart, 11.15.23'!$G$81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E97132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E97132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8F-4FB1-9F98-CC7B23A1F6AB}"/>
              </c:ext>
            </c:extLst>
          </c:dPt>
          <c:dPt>
            <c:idx val="30"/>
            <c:invertIfNegative val="0"/>
            <c:bubble3D val="0"/>
            <c:spPr>
              <a:solidFill>
                <a:srgbClr val="E971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CC7-45D9-8F33-5D06D7A139D8}"/>
              </c:ext>
            </c:extLst>
          </c:dPt>
          <c:dLbls>
            <c:dLbl>
              <c:idx val="30"/>
              <c:layout>
                <c:manualLayout>
                  <c:x val="-1.4598541544393683E-2"/>
                  <c:y val="-1.80554650074323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Bierstadt" panose="020B00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C7-45D9-8F33-5D06D7A13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11.15.23'!$F$82:$F$113</c:f>
              <c:numCache>
                <c:formatCode>General</c:formatCode>
                <c:ptCount val="32"/>
                <c:pt idx="0">
                  <c:v>23</c:v>
                </c:pt>
                <c:pt idx="1">
                  <c:v>7</c:v>
                </c:pt>
                <c:pt idx="2">
                  <c:v>16</c:v>
                </c:pt>
                <c:pt idx="3">
                  <c:v>13</c:v>
                </c:pt>
                <c:pt idx="4">
                  <c:v>9</c:v>
                </c:pt>
                <c:pt idx="5">
                  <c:v>32</c:v>
                </c:pt>
                <c:pt idx="6">
                  <c:v>4</c:v>
                </c:pt>
                <c:pt idx="7">
                  <c:v>12</c:v>
                </c:pt>
                <c:pt idx="8">
                  <c:v>5</c:v>
                </c:pt>
                <c:pt idx="9">
                  <c:v>17</c:v>
                </c:pt>
                <c:pt idx="10">
                  <c:v>6</c:v>
                </c:pt>
                <c:pt idx="11">
                  <c:v>3</c:v>
                </c:pt>
                <c:pt idx="12">
                  <c:v>19</c:v>
                </c:pt>
                <c:pt idx="13">
                  <c:v>18</c:v>
                </c:pt>
                <c:pt idx="14">
                  <c:v>14</c:v>
                </c:pt>
                <c:pt idx="15">
                  <c:v>10</c:v>
                </c:pt>
                <c:pt idx="16">
                  <c:v>8</c:v>
                </c:pt>
                <c:pt idx="17">
                  <c:v>22</c:v>
                </c:pt>
                <c:pt idx="18">
                  <c:v>1</c:v>
                </c:pt>
                <c:pt idx="19">
                  <c:v>15</c:v>
                </c:pt>
                <c:pt idx="20">
                  <c:v>11</c:v>
                </c:pt>
                <c:pt idx="21">
                  <c:v>30</c:v>
                </c:pt>
                <c:pt idx="22">
                  <c:v>29</c:v>
                </c:pt>
                <c:pt idx="23">
                  <c:v>20</c:v>
                </c:pt>
                <c:pt idx="24">
                  <c:v>27</c:v>
                </c:pt>
                <c:pt idx="25">
                  <c:v>2</c:v>
                </c:pt>
                <c:pt idx="26">
                  <c:v>24</c:v>
                </c:pt>
                <c:pt idx="27">
                  <c:v>21</c:v>
                </c:pt>
                <c:pt idx="28">
                  <c:v>25</c:v>
                </c:pt>
                <c:pt idx="29">
                  <c:v>31</c:v>
                </c:pt>
                <c:pt idx="30">
                  <c:v>28</c:v>
                </c:pt>
                <c:pt idx="31">
                  <c:v>26</c:v>
                </c:pt>
              </c:numCache>
            </c:numRef>
          </c:cat>
          <c:val>
            <c:numRef>
              <c:f>'chart, 11.15.23'!$G$82:$G$113</c:f>
              <c:numCache>
                <c:formatCode>0.0</c:formatCode>
                <c:ptCount val="32"/>
                <c:pt idx="0">
                  <c:v>19.926767676767678</c:v>
                </c:pt>
                <c:pt idx="1">
                  <c:v>21.575317604355718</c:v>
                </c:pt>
                <c:pt idx="2">
                  <c:v>20.401826484018265</c:v>
                </c:pt>
                <c:pt idx="3">
                  <c:v>22.412698412698411</c:v>
                </c:pt>
                <c:pt idx="4">
                  <c:v>21.375287797390637</c:v>
                </c:pt>
                <c:pt idx="5">
                  <c:v>21.456228956228955</c:v>
                </c:pt>
                <c:pt idx="6">
                  <c:v>20.659574468085108</c:v>
                </c:pt>
                <c:pt idx="7">
                  <c:v>22.784313725490197</c:v>
                </c:pt>
                <c:pt idx="8">
                  <c:v>21.345588235294116</c:v>
                </c:pt>
                <c:pt idx="9">
                  <c:v>22.368749999999999</c:v>
                </c:pt>
                <c:pt idx="10">
                  <c:v>21.585778781038375</c:v>
                </c:pt>
                <c:pt idx="11">
                  <c:v>22.137880986937592</c:v>
                </c:pt>
                <c:pt idx="12">
                  <c:v>22.887559808612441</c:v>
                </c:pt>
                <c:pt idx="13">
                  <c:v>21.936170212765958</c:v>
                </c:pt>
                <c:pt idx="14">
                  <c:v>22.552552552552552</c:v>
                </c:pt>
                <c:pt idx="15">
                  <c:v>23.262339055793991</c:v>
                </c:pt>
                <c:pt idx="16">
                  <c:v>24.447418738049713</c:v>
                </c:pt>
                <c:pt idx="17">
                  <c:v>25.469835466179159</c:v>
                </c:pt>
                <c:pt idx="18">
                  <c:v>23.214057507987221</c:v>
                </c:pt>
                <c:pt idx="19">
                  <c:v>24.96551724137931</c:v>
                </c:pt>
                <c:pt idx="20">
                  <c:v>24.989912575655683</c:v>
                </c:pt>
                <c:pt idx="21">
                  <c:v>24.854887674559805</c:v>
                </c:pt>
                <c:pt idx="22">
                  <c:v>25.7568093385214</c:v>
                </c:pt>
                <c:pt idx="23">
                  <c:v>25.802962962962962</c:v>
                </c:pt>
                <c:pt idx="24">
                  <c:v>25.819284414796847</c:v>
                </c:pt>
                <c:pt idx="25">
                  <c:v>26.369205298013245</c:v>
                </c:pt>
                <c:pt idx="26">
                  <c:v>26.526290400385914</c:v>
                </c:pt>
                <c:pt idx="27">
                  <c:v>27.228146311221327</c:v>
                </c:pt>
                <c:pt idx="28">
                  <c:v>26.955276030747729</c:v>
                </c:pt>
                <c:pt idx="29">
                  <c:v>27.49270588235294</c:v>
                </c:pt>
                <c:pt idx="30">
                  <c:v>27.374672489082968</c:v>
                </c:pt>
                <c:pt idx="31">
                  <c:v>28.313227513227513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8F-4FB1-9F98-CC7B23A1F6AB}"/>
            </c:ext>
          </c:extLst>
        </c:ser>
        <c:ser>
          <c:idx val="2"/>
          <c:order val="1"/>
          <c:tx>
            <c:strRef>
              <c:f>'chart, 11.15.23'!$H$81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156082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solidFill>
                <a:srgbClr val="156082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748F-4FB1-9F98-CC7B23A1F6AB}"/>
              </c:ext>
            </c:extLst>
          </c:dPt>
          <c:dPt>
            <c:idx val="30"/>
            <c:invertIfNegative val="0"/>
            <c:bubble3D val="0"/>
            <c:spPr>
              <a:solidFill>
                <a:srgbClr val="1560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CC7-45D9-8F33-5D06D7A139D8}"/>
              </c:ext>
            </c:extLst>
          </c:dPt>
          <c:dLbls>
            <c:dLbl>
              <c:idx val="30"/>
              <c:layout>
                <c:manualLayout>
                  <c:x val="6.0827256434972934E-3"/>
                  <c:y val="-3.0952225727026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C7-45D9-8F33-5D06D7A13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11.15.23'!$F$82:$F$113</c:f>
              <c:numCache>
                <c:formatCode>General</c:formatCode>
                <c:ptCount val="32"/>
                <c:pt idx="0">
                  <c:v>23</c:v>
                </c:pt>
                <c:pt idx="1">
                  <c:v>7</c:v>
                </c:pt>
                <c:pt idx="2">
                  <c:v>16</c:v>
                </c:pt>
                <c:pt idx="3">
                  <c:v>13</c:v>
                </c:pt>
                <c:pt idx="4">
                  <c:v>9</c:v>
                </c:pt>
                <c:pt idx="5">
                  <c:v>32</c:v>
                </c:pt>
                <c:pt idx="6">
                  <c:v>4</c:v>
                </c:pt>
                <c:pt idx="7">
                  <c:v>12</c:v>
                </c:pt>
                <c:pt idx="8">
                  <c:v>5</c:v>
                </c:pt>
                <c:pt idx="9">
                  <c:v>17</c:v>
                </c:pt>
                <c:pt idx="10">
                  <c:v>6</c:v>
                </c:pt>
                <c:pt idx="11">
                  <c:v>3</c:v>
                </c:pt>
                <c:pt idx="12">
                  <c:v>19</c:v>
                </c:pt>
                <c:pt idx="13">
                  <c:v>18</c:v>
                </c:pt>
                <c:pt idx="14">
                  <c:v>14</c:v>
                </c:pt>
                <c:pt idx="15">
                  <c:v>10</c:v>
                </c:pt>
                <c:pt idx="16">
                  <c:v>8</c:v>
                </c:pt>
                <c:pt idx="17">
                  <c:v>22</c:v>
                </c:pt>
                <c:pt idx="18">
                  <c:v>1</c:v>
                </c:pt>
                <c:pt idx="19">
                  <c:v>15</c:v>
                </c:pt>
                <c:pt idx="20">
                  <c:v>11</c:v>
                </c:pt>
                <c:pt idx="21">
                  <c:v>30</c:v>
                </c:pt>
                <c:pt idx="22">
                  <c:v>29</c:v>
                </c:pt>
                <c:pt idx="23">
                  <c:v>20</c:v>
                </c:pt>
                <c:pt idx="24">
                  <c:v>27</c:v>
                </c:pt>
                <c:pt idx="25">
                  <c:v>2</c:v>
                </c:pt>
                <c:pt idx="26">
                  <c:v>24</c:v>
                </c:pt>
                <c:pt idx="27">
                  <c:v>21</c:v>
                </c:pt>
                <c:pt idx="28">
                  <c:v>25</c:v>
                </c:pt>
                <c:pt idx="29">
                  <c:v>31</c:v>
                </c:pt>
                <c:pt idx="30">
                  <c:v>28</c:v>
                </c:pt>
                <c:pt idx="31">
                  <c:v>26</c:v>
                </c:pt>
              </c:numCache>
            </c:numRef>
          </c:cat>
          <c:val>
            <c:numRef>
              <c:f>'chart, 11.15.23'!$H$82:$H$113</c:f>
              <c:numCache>
                <c:formatCode>0.0</c:formatCode>
                <c:ptCount val="32"/>
                <c:pt idx="0">
                  <c:v>19.872901678657076</c:v>
                </c:pt>
                <c:pt idx="1">
                  <c:v>20.333928571428572</c:v>
                </c:pt>
                <c:pt idx="2">
                  <c:v>21.178403755868544</c:v>
                </c:pt>
                <c:pt idx="3">
                  <c:v>21.307317073170733</c:v>
                </c:pt>
                <c:pt idx="4">
                  <c:v>21.695719844357978</c:v>
                </c:pt>
                <c:pt idx="5">
                  <c:v>21.902973395931141</c:v>
                </c:pt>
                <c:pt idx="6">
                  <c:v>22.307547169811322</c:v>
                </c:pt>
                <c:pt idx="7">
                  <c:v>22.3886925795053</c:v>
                </c:pt>
                <c:pt idx="8">
                  <c:v>22.48048048048048</c:v>
                </c:pt>
                <c:pt idx="9">
                  <c:v>22.795071335927368</c:v>
                </c:pt>
                <c:pt idx="10">
                  <c:v>22.800953516090583</c:v>
                </c:pt>
                <c:pt idx="11">
                  <c:v>23.197402597402597</c:v>
                </c:pt>
                <c:pt idx="12">
                  <c:v>23.406820950060901</c:v>
                </c:pt>
                <c:pt idx="13">
                  <c:v>23.835390946502059</c:v>
                </c:pt>
                <c:pt idx="14">
                  <c:v>23.849740932642487</c:v>
                </c:pt>
                <c:pt idx="15">
                  <c:v>23.976364659538547</c:v>
                </c:pt>
                <c:pt idx="16">
                  <c:v>24.752310536044362</c:v>
                </c:pt>
                <c:pt idx="17">
                  <c:v>25.591304347826085</c:v>
                </c:pt>
                <c:pt idx="18">
                  <c:v>25.664615384615384</c:v>
                </c:pt>
                <c:pt idx="19">
                  <c:v>25.726179463459758</c:v>
                </c:pt>
                <c:pt idx="20">
                  <c:v>25.814637482900135</c:v>
                </c:pt>
                <c:pt idx="21">
                  <c:v>25.834218289085545</c:v>
                </c:pt>
                <c:pt idx="22">
                  <c:v>26.167844522968199</c:v>
                </c:pt>
                <c:pt idx="23">
                  <c:v>26.277777777777779</c:v>
                </c:pt>
                <c:pt idx="24">
                  <c:v>26.462025316455698</c:v>
                </c:pt>
                <c:pt idx="25">
                  <c:v>26.55061908230153</c:v>
                </c:pt>
                <c:pt idx="26">
                  <c:v>27.036938139741878</c:v>
                </c:pt>
                <c:pt idx="27">
                  <c:v>27.345562130177516</c:v>
                </c:pt>
                <c:pt idx="28">
                  <c:v>27.861603974449963</c:v>
                </c:pt>
                <c:pt idx="29">
                  <c:v>28.070013818516813</c:v>
                </c:pt>
                <c:pt idx="30">
                  <c:v>28.774137931034481</c:v>
                </c:pt>
                <c:pt idx="31">
                  <c:v>29.274669379450661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8F-4FB1-9F98-CC7B23A1F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318111"/>
        <c:axId val="669784608"/>
      </c:barChart>
      <c:lineChart>
        <c:grouping val="standard"/>
        <c:varyColors val="0"/>
        <c:ser>
          <c:idx val="3"/>
          <c:order val="2"/>
          <c:tx>
            <c:strRef>
              <c:f>'chart, 11.15.23'!$I$81</c:f>
              <c:strCache>
                <c:ptCount val="1"/>
                <c:pt idx="0">
                  <c:v>4-8 Class Size Caps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'chart, 11.15.23'!$F$82:$F$113</c:f>
              <c:numCache>
                <c:formatCode>General</c:formatCode>
                <c:ptCount val="32"/>
                <c:pt idx="0">
                  <c:v>23</c:v>
                </c:pt>
                <c:pt idx="1">
                  <c:v>7</c:v>
                </c:pt>
                <c:pt idx="2">
                  <c:v>16</c:v>
                </c:pt>
                <c:pt idx="3">
                  <c:v>13</c:v>
                </c:pt>
                <c:pt idx="4">
                  <c:v>9</c:v>
                </c:pt>
                <c:pt idx="5">
                  <c:v>32</c:v>
                </c:pt>
                <c:pt idx="6">
                  <c:v>4</c:v>
                </c:pt>
                <c:pt idx="7">
                  <c:v>12</c:v>
                </c:pt>
                <c:pt idx="8">
                  <c:v>5</c:v>
                </c:pt>
                <c:pt idx="9">
                  <c:v>17</c:v>
                </c:pt>
                <c:pt idx="10">
                  <c:v>6</c:v>
                </c:pt>
                <c:pt idx="11">
                  <c:v>3</c:v>
                </c:pt>
                <c:pt idx="12">
                  <c:v>19</c:v>
                </c:pt>
                <c:pt idx="13">
                  <c:v>18</c:v>
                </c:pt>
                <c:pt idx="14">
                  <c:v>14</c:v>
                </c:pt>
                <c:pt idx="15">
                  <c:v>10</c:v>
                </c:pt>
                <c:pt idx="16">
                  <c:v>8</c:v>
                </c:pt>
                <c:pt idx="17">
                  <c:v>22</c:v>
                </c:pt>
                <c:pt idx="18">
                  <c:v>1</c:v>
                </c:pt>
                <c:pt idx="19">
                  <c:v>15</c:v>
                </c:pt>
                <c:pt idx="20">
                  <c:v>11</c:v>
                </c:pt>
                <c:pt idx="21">
                  <c:v>30</c:v>
                </c:pt>
                <c:pt idx="22">
                  <c:v>29</c:v>
                </c:pt>
                <c:pt idx="23">
                  <c:v>20</c:v>
                </c:pt>
                <c:pt idx="24">
                  <c:v>27</c:v>
                </c:pt>
                <c:pt idx="25">
                  <c:v>2</c:v>
                </c:pt>
                <c:pt idx="26">
                  <c:v>24</c:v>
                </c:pt>
                <c:pt idx="27">
                  <c:v>21</c:v>
                </c:pt>
                <c:pt idx="28">
                  <c:v>25</c:v>
                </c:pt>
                <c:pt idx="29">
                  <c:v>31</c:v>
                </c:pt>
                <c:pt idx="30">
                  <c:v>28</c:v>
                </c:pt>
                <c:pt idx="31">
                  <c:v>26</c:v>
                </c:pt>
              </c:numCache>
            </c:numRef>
          </c:cat>
          <c:val>
            <c:numRef>
              <c:f>'chart, 11.15.23'!$I$82:$I$113</c:f>
              <c:numCache>
                <c:formatCode>0.0</c:formatCode>
                <c:ptCount val="32"/>
                <c:pt idx="0">
                  <c:v>23</c:v>
                </c:pt>
                <c:pt idx="1">
                  <c:v>23</c:v>
                </c:pt>
                <c:pt idx="2">
                  <c:v>23</c:v>
                </c:pt>
                <c:pt idx="3">
                  <c:v>23</c:v>
                </c:pt>
                <c:pt idx="4">
                  <c:v>23</c:v>
                </c:pt>
                <c:pt idx="5">
                  <c:v>23</c:v>
                </c:pt>
                <c:pt idx="6">
                  <c:v>23</c:v>
                </c:pt>
                <c:pt idx="7">
                  <c:v>23</c:v>
                </c:pt>
                <c:pt idx="8">
                  <c:v>23</c:v>
                </c:pt>
                <c:pt idx="9">
                  <c:v>23</c:v>
                </c:pt>
                <c:pt idx="10">
                  <c:v>23</c:v>
                </c:pt>
                <c:pt idx="11">
                  <c:v>23</c:v>
                </c:pt>
                <c:pt idx="12">
                  <c:v>23</c:v>
                </c:pt>
                <c:pt idx="13">
                  <c:v>23</c:v>
                </c:pt>
                <c:pt idx="14">
                  <c:v>23</c:v>
                </c:pt>
                <c:pt idx="15">
                  <c:v>23</c:v>
                </c:pt>
                <c:pt idx="16">
                  <c:v>23</c:v>
                </c:pt>
                <c:pt idx="17">
                  <c:v>23</c:v>
                </c:pt>
                <c:pt idx="18">
                  <c:v>23</c:v>
                </c:pt>
                <c:pt idx="19">
                  <c:v>23</c:v>
                </c:pt>
                <c:pt idx="20">
                  <c:v>23</c:v>
                </c:pt>
                <c:pt idx="21">
                  <c:v>23</c:v>
                </c:pt>
                <c:pt idx="22">
                  <c:v>23</c:v>
                </c:pt>
                <c:pt idx="23">
                  <c:v>23</c:v>
                </c:pt>
                <c:pt idx="24">
                  <c:v>23</c:v>
                </c:pt>
                <c:pt idx="25">
                  <c:v>23</c:v>
                </c:pt>
                <c:pt idx="26">
                  <c:v>23</c:v>
                </c:pt>
                <c:pt idx="27">
                  <c:v>23</c:v>
                </c:pt>
                <c:pt idx="28">
                  <c:v>23</c:v>
                </c:pt>
                <c:pt idx="29">
                  <c:v>23</c:v>
                </c:pt>
                <c:pt idx="30">
                  <c:v>23</c:v>
                </c:pt>
                <c:pt idx="31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48F-4FB1-9F98-CC7B23A1F6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8318111"/>
        <c:axId val="669784608"/>
      </c:lineChart>
      <c:catAx>
        <c:axId val="1318318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669784608"/>
        <c:crosses val="autoZero"/>
        <c:auto val="1"/>
        <c:lblAlgn val="ctr"/>
        <c:lblOffset val="100"/>
        <c:noMultiLvlLbl val="0"/>
      </c:catAx>
      <c:valAx>
        <c:axId val="669784608"/>
        <c:scaling>
          <c:orientation val="minMax"/>
          <c:max val="31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31831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latin typeface="Bierstadt" panose="020B0004020202020204" pitchFamily="34" charset="0"/>
        </a:defRPr>
      </a:pPr>
      <a:endParaRPr lang="en-US"/>
    </a:p>
  </c:txPr>
  <c:externalData r:id="rId4">
    <c:autoUpdate val="0"/>
  </c:externalData>
  <c:userShapes r:id="rId5"/>
  <c:extLst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r>
              <a:rPr lang="en-US" sz="22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HS Average Class Size by School District</a:t>
            </a:r>
          </a:p>
          <a:p>
            <a:pPr>
              <a:defRPr/>
            </a:pPr>
            <a:r>
              <a:rPr lang="en-US" sz="1800" b="0" i="1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Bierstadt" panose="020B0004020202020204" pitchFamily="34" charset="0"/>
              </a:rPr>
              <a:t>'22-23 vs. '23-24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Bierstadt" panose="020B0004020202020204" pitchFamily="34" charset="0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5.6678673144580333E-2"/>
          <c:y val="0.22236550932066387"/>
          <c:w val="0.92381778075612886"/>
          <c:h val="0.5940666884440915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'chart, 11.15.23'!$B$81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E97132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E97132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254-419B-9A6A-20E636DD61A9}"/>
              </c:ext>
            </c:extLst>
          </c:dPt>
          <c:dPt>
            <c:idx val="29"/>
            <c:invertIfNegative val="0"/>
            <c:bubble3D val="0"/>
            <c:spPr>
              <a:solidFill>
                <a:srgbClr val="E9713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30E0-46A6-9B30-5B17EACBFCC1}"/>
              </c:ext>
            </c:extLst>
          </c:dPt>
          <c:dLbls>
            <c:dLbl>
              <c:idx val="29"/>
              <c:layout>
                <c:manualLayout>
                  <c:x val="-9.9480975634212432E-3"/>
                  <c:y val="-3.27057565499171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Bierstadt" panose="020B00040202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E0-46A6-9B30-5B17EACBFC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11.15.23'!$A$82:$A$113</c:f>
              <c:numCache>
                <c:formatCode>General</c:formatCode>
                <c:ptCount val="32"/>
                <c:pt idx="0">
                  <c:v>16</c:v>
                </c:pt>
                <c:pt idx="1">
                  <c:v>12</c:v>
                </c:pt>
                <c:pt idx="2">
                  <c:v>18</c:v>
                </c:pt>
                <c:pt idx="3">
                  <c:v>23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</c:v>
                </c:pt>
                <c:pt idx="8">
                  <c:v>17</c:v>
                </c:pt>
                <c:pt idx="9">
                  <c:v>15</c:v>
                </c:pt>
                <c:pt idx="10">
                  <c:v>5</c:v>
                </c:pt>
                <c:pt idx="11">
                  <c:v>32</c:v>
                </c:pt>
                <c:pt idx="12">
                  <c:v>10</c:v>
                </c:pt>
                <c:pt idx="13">
                  <c:v>11</c:v>
                </c:pt>
                <c:pt idx="14">
                  <c:v>6</c:v>
                </c:pt>
                <c:pt idx="15">
                  <c:v>19</c:v>
                </c:pt>
                <c:pt idx="16">
                  <c:v>2</c:v>
                </c:pt>
                <c:pt idx="17">
                  <c:v>14</c:v>
                </c:pt>
                <c:pt idx="18">
                  <c:v>3</c:v>
                </c:pt>
                <c:pt idx="19">
                  <c:v>4</c:v>
                </c:pt>
                <c:pt idx="20">
                  <c:v>29</c:v>
                </c:pt>
                <c:pt idx="21">
                  <c:v>21</c:v>
                </c:pt>
                <c:pt idx="22">
                  <c:v>24</c:v>
                </c:pt>
                <c:pt idx="23">
                  <c:v>27</c:v>
                </c:pt>
                <c:pt idx="24">
                  <c:v>25</c:v>
                </c:pt>
                <c:pt idx="25">
                  <c:v>30</c:v>
                </c:pt>
                <c:pt idx="26">
                  <c:v>13</c:v>
                </c:pt>
                <c:pt idx="27">
                  <c:v>20</c:v>
                </c:pt>
                <c:pt idx="28">
                  <c:v>31</c:v>
                </c:pt>
                <c:pt idx="29">
                  <c:v>28</c:v>
                </c:pt>
                <c:pt idx="30">
                  <c:v>26</c:v>
                </c:pt>
                <c:pt idx="31">
                  <c:v>22</c:v>
                </c:pt>
              </c:numCache>
            </c:numRef>
          </c:cat>
          <c:val>
            <c:numRef>
              <c:f>'chart, 11.15.23'!$B$82:$B$113</c:f>
              <c:numCache>
                <c:formatCode>0.0</c:formatCode>
                <c:ptCount val="32"/>
                <c:pt idx="0">
                  <c:v>22.761904761904763</c:v>
                </c:pt>
                <c:pt idx="1">
                  <c:v>21.322777101096225</c:v>
                </c:pt>
                <c:pt idx="2">
                  <c:v>18.841225626740947</c:v>
                </c:pt>
                <c:pt idx="3">
                  <c:v>16.007009345794394</c:v>
                </c:pt>
                <c:pt idx="4">
                  <c:v>20.901258470474346</c:v>
                </c:pt>
                <c:pt idx="5">
                  <c:v>20.335302806499261</c:v>
                </c:pt>
                <c:pt idx="6">
                  <c:v>22.445161290322581</c:v>
                </c:pt>
                <c:pt idx="7">
                  <c:v>22.463157894736842</c:v>
                </c:pt>
                <c:pt idx="8">
                  <c:v>20.479028697571742</c:v>
                </c:pt>
                <c:pt idx="9">
                  <c:v>24.785037878787879</c:v>
                </c:pt>
                <c:pt idx="10">
                  <c:v>21.845257903494176</c:v>
                </c:pt>
                <c:pt idx="11">
                  <c:v>21.540780141843971</c:v>
                </c:pt>
                <c:pt idx="12">
                  <c:v>22.783393501805055</c:v>
                </c:pt>
                <c:pt idx="13">
                  <c:v>23.569565217391304</c:v>
                </c:pt>
                <c:pt idx="14">
                  <c:v>23.660455486542443</c:v>
                </c:pt>
                <c:pt idx="15">
                  <c:v>21.920402561756632</c:v>
                </c:pt>
                <c:pt idx="16">
                  <c:v>23.485364193328795</c:v>
                </c:pt>
                <c:pt idx="17">
                  <c:v>23.801463860933211</c:v>
                </c:pt>
                <c:pt idx="18">
                  <c:v>23.184844192634561</c:v>
                </c:pt>
                <c:pt idx="19">
                  <c:v>21.553984575835475</c:v>
                </c:pt>
                <c:pt idx="20">
                  <c:v>22.850063532401524</c:v>
                </c:pt>
                <c:pt idx="21">
                  <c:v>24.888710540395934</c:v>
                </c:pt>
                <c:pt idx="22">
                  <c:v>24.430211202938477</c:v>
                </c:pt>
                <c:pt idx="23">
                  <c:v>22.425000000000001</c:v>
                </c:pt>
                <c:pt idx="24">
                  <c:v>26.986370157819227</c:v>
                </c:pt>
                <c:pt idx="25">
                  <c:v>25.604368932038835</c:v>
                </c:pt>
                <c:pt idx="26">
                  <c:v>26.762336925694839</c:v>
                </c:pt>
                <c:pt idx="27">
                  <c:v>27.014013452914799</c:v>
                </c:pt>
                <c:pt idx="28">
                  <c:v>25.03424178895877</c:v>
                </c:pt>
                <c:pt idx="29">
                  <c:v>26.841121495327101</c:v>
                </c:pt>
                <c:pt idx="30">
                  <c:v>23.364831552999178</c:v>
                </c:pt>
                <c:pt idx="31">
                  <c:v>26.759748427672957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54-419B-9A6A-20E636DD61A9}"/>
            </c:ext>
          </c:extLst>
        </c:ser>
        <c:ser>
          <c:idx val="2"/>
          <c:order val="1"/>
          <c:tx>
            <c:strRef>
              <c:f>'chart, 11.15.23'!$C$81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156082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156082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254-419B-9A6A-20E636DD61A9}"/>
              </c:ext>
            </c:extLst>
          </c:dPt>
          <c:dPt>
            <c:idx val="29"/>
            <c:invertIfNegative val="0"/>
            <c:bubble3D val="0"/>
            <c:spPr>
              <a:solidFill>
                <a:srgbClr val="1560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0E0-46A6-9B30-5B17EACBFCC1}"/>
              </c:ext>
            </c:extLst>
          </c:dPt>
          <c:dLbls>
            <c:dLbl>
              <c:idx val="29"/>
              <c:layout>
                <c:manualLayout>
                  <c:x val="7.7374092159941737E-3"/>
                  <c:y val="-2.7674101696083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E0-46A6-9B30-5B17EACBFC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Bierstadt" panose="020B00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'chart, 11.15.23'!$A$82:$A$113</c:f>
              <c:numCache>
                <c:formatCode>General</c:formatCode>
                <c:ptCount val="32"/>
                <c:pt idx="0">
                  <c:v>16</c:v>
                </c:pt>
                <c:pt idx="1">
                  <c:v>12</c:v>
                </c:pt>
                <c:pt idx="2">
                  <c:v>18</c:v>
                </c:pt>
                <c:pt idx="3">
                  <c:v>23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</c:v>
                </c:pt>
                <c:pt idx="8">
                  <c:v>17</c:v>
                </c:pt>
                <c:pt idx="9">
                  <c:v>15</c:v>
                </c:pt>
                <c:pt idx="10">
                  <c:v>5</c:v>
                </c:pt>
                <c:pt idx="11">
                  <c:v>32</c:v>
                </c:pt>
                <c:pt idx="12">
                  <c:v>10</c:v>
                </c:pt>
                <c:pt idx="13">
                  <c:v>11</c:v>
                </c:pt>
                <c:pt idx="14">
                  <c:v>6</c:v>
                </c:pt>
                <c:pt idx="15">
                  <c:v>19</c:v>
                </c:pt>
                <c:pt idx="16">
                  <c:v>2</c:v>
                </c:pt>
                <c:pt idx="17">
                  <c:v>14</c:v>
                </c:pt>
                <c:pt idx="18">
                  <c:v>3</c:v>
                </c:pt>
                <c:pt idx="19">
                  <c:v>4</c:v>
                </c:pt>
                <c:pt idx="20">
                  <c:v>29</c:v>
                </c:pt>
                <c:pt idx="21">
                  <c:v>21</c:v>
                </c:pt>
                <c:pt idx="22">
                  <c:v>24</c:v>
                </c:pt>
                <c:pt idx="23">
                  <c:v>27</c:v>
                </c:pt>
                <c:pt idx="24">
                  <c:v>25</c:v>
                </c:pt>
                <c:pt idx="25">
                  <c:v>30</c:v>
                </c:pt>
                <c:pt idx="26">
                  <c:v>13</c:v>
                </c:pt>
                <c:pt idx="27">
                  <c:v>20</c:v>
                </c:pt>
                <c:pt idx="28">
                  <c:v>31</c:v>
                </c:pt>
                <c:pt idx="29">
                  <c:v>28</c:v>
                </c:pt>
                <c:pt idx="30">
                  <c:v>26</c:v>
                </c:pt>
                <c:pt idx="31">
                  <c:v>22</c:v>
                </c:pt>
              </c:numCache>
            </c:numRef>
          </c:cat>
          <c:val>
            <c:numRef>
              <c:f>'chart, 11.15.23'!$C$82:$C$113</c:f>
              <c:numCache>
                <c:formatCode>0.0</c:formatCode>
                <c:ptCount val="32"/>
                <c:pt idx="0">
                  <c:v>21.131756756756758</c:v>
                </c:pt>
                <c:pt idx="1">
                  <c:v>21.632336655592468</c:v>
                </c:pt>
                <c:pt idx="2">
                  <c:v>21.941666666666666</c:v>
                </c:pt>
                <c:pt idx="3">
                  <c:v>22.371508379888269</c:v>
                </c:pt>
                <c:pt idx="4">
                  <c:v>22.465594280607686</c:v>
                </c:pt>
                <c:pt idx="5">
                  <c:v>22.499616270145818</c:v>
                </c:pt>
                <c:pt idx="6">
                  <c:v>22.54</c:v>
                </c:pt>
                <c:pt idx="7">
                  <c:v>23.097444089456868</c:v>
                </c:pt>
                <c:pt idx="8">
                  <c:v>23.7605421686747</c:v>
                </c:pt>
                <c:pt idx="9">
                  <c:v>24.123436196830692</c:v>
                </c:pt>
                <c:pt idx="10">
                  <c:v>24.171140939597315</c:v>
                </c:pt>
                <c:pt idx="11">
                  <c:v>24.265342960288809</c:v>
                </c:pt>
                <c:pt idx="12">
                  <c:v>24.682450206689214</c:v>
                </c:pt>
                <c:pt idx="13">
                  <c:v>24.709493219129193</c:v>
                </c:pt>
                <c:pt idx="14">
                  <c:v>25.077757685352623</c:v>
                </c:pt>
                <c:pt idx="15">
                  <c:v>25.078897338403042</c:v>
                </c:pt>
                <c:pt idx="16">
                  <c:v>25.483668979522761</c:v>
                </c:pt>
                <c:pt idx="17">
                  <c:v>25.651685393258425</c:v>
                </c:pt>
                <c:pt idx="18">
                  <c:v>25.674698795180724</c:v>
                </c:pt>
                <c:pt idx="19">
                  <c:v>25.746684350132625</c:v>
                </c:pt>
                <c:pt idx="20">
                  <c:v>25.930538922155687</c:v>
                </c:pt>
                <c:pt idx="21">
                  <c:v>26.2463912394226</c:v>
                </c:pt>
                <c:pt idx="22">
                  <c:v>26.710669077757686</c:v>
                </c:pt>
                <c:pt idx="23">
                  <c:v>26.839918946301925</c:v>
                </c:pt>
                <c:pt idx="24">
                  <c:v>27.028627195836044</c:v>
                </c:pt>
                <c:pt idx="25">
                  <c:v>27.698991031390136</c:v>
                </c:pt>
                <c:pt idx="26">
                  <c:v>27.933614330874605</c:v>
                </c:pt>
                <c:pt idx="27">
                  <c:v>28.088865656037637</c:v>
                </c:pt>
                <c:pt idx="28">
                  <c:v>28.12738367658276</c:v>
                </c:pt>
                <c:pt idx="29">
                  <c:v>28.24645770717046</c:v>
                </c:pt>
                <c:pt idx="30">
                  <c:v>29.384615384615383</c:v>
                </c:pt>
                <c:pt idx="31">
                  <c:v>29.857493857493857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254-419B-9A6A-20E636DD6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8318111"/>
        <c:axId val="669784608"/>
      </c:barChart>
      <c:lineChart>
        <c:grouping val="standard"/>
        <c:varyColors val="0"/>
        <c:ser>
          <c:idx val="3"/>
          <c:order val="2"/>
          <c:tx>
            <c:strRef>
              <c:f>'chart, 11.15.23'!$D$81</c:f>
              <c:strCache>
                <c:ptCount val="1"/>
                <c:pt idx="0">
                  <c:v>HS Class Size Caps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'chart, 11.15.23'!$A$82:$A$113</c:f>
              <c:numCache>
                <c:formatCode>General</c:formatCode>
                <c:ptCount val="32"/>
                <c:pt idx="0">
                  <c:v>16</c:v>
                </c:pt>
                <c:pt idx="1">
                  <c:v>12</c:v>
                </c:pt>
                <c:pt idx="2">
                  <c:v>18</c:v>
                </c:pt>
                <c:pt idx="3">
                  <c:v>23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</c:v>
                </c:pt>
                <c:pt idx="8">
                  <c:v>17</c:v>
                </c:pt>
                <c:pt idx="9">
                  <c:v>15</c:v>
                </c:pt>
                <c:pt idx="10">
                  <c:v>5</c:v>
                </c:pt>
                <c:pt idx="11">
                  <c:v>32</c:v>
                </c:pt>
                <c:pt idx="12">
                  <c:v>10</c:v>
                </c:pt>
                <c:pt idx="13">
                  <c:v>11</c:v>
                </c:pt>
                <c:pt idx="14">
                  <c:v>6</c:v>
                </c:pt>
                <c:pt idx="15">
                  <c:v>19</c:v>
                </c:pt>
                <c:pt idx="16">
                  <c:v>2</c:v>
                </c:pt>
                <c:pt idx="17">
                  <c:v>14</c:v>
                </c:pt>
                <c:pt idx="18">
                  <c:v>3</c:v>
                </c:pt>
                <c:pt idx="19">
                  <c:v>4</c:v>
                </c:pt>
                <c:pt idx="20">
                  <c:v>29</c:v>
                </c:pt>
                <c:pt idx="21">
                  <c:v>21</c:v>
                </c:pt>
                <c:pt idx="22">
                  <c:v>24</c:v>
                </c:pt>
                <c:pt idx="23">
                  <c:v>27</c:v>
                </c:pt>
                <c:pt idx="24">
                  <c:v>25</c:v>
                </c:pt>
                <c:pt idx="25">
                  <c:v>30</c:v>
                </c:pt>
                <c:pt idx="26">
                  <c:v>13</c:v>
                </c:pt>
                <c:pt idx="27">
                  <c:v>20</c:v>
                </c:pt>
                <c:pt idx="28">
                  <c:v>31</c:v>
                </c:pt>
                <c:pt idx="29">
                  <c:v>28</c:v>
                </c:pt>
                <c:pt idx="30">
                  <c:v>26</c:v>
                </c:pt>
                <c:pt idx="31">
                  <c:v>22</c:v>
                </c:pt>
              </c:numCache>
            </c:numRef>
          </c:cat>
          <c:val>
            <c:numRef>
              <c:f>'chart, 11.15.23'!$D$82:$D$113</c:f>
              <c:numCache>
                <c:formatCode>0.0</c:formatCode>
                <c:ptCount val="32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25</c:v>
                </c:pt>
                <c:pt idx="8">
                  <c:v>25</c:v>
                </c:pt>
                <c:pt idx="9">
                  <c:v>25</c:v>
                </c:pt>
                <c:pt idx="10">
                  <c:v>25</c:v>
                </c:pt>
                <c:pt idx="11">
                  <c:v>25</c:v>
                </c:pt>
                <c:pt idx="12">
                  <c:v>25</c:v>
                </c:pt>
                <c:pt idx="13">
                  <c:v>25</c:v>
                </c:pt>
                <c:pt idx="14">
                  <c:v>25</c:v>
                </c:pt>
                <c:pt idx="15">
                  <c:v>25</c:v>
                </c:pt>
                <c:pt idx="16">
                  <c:v>25</c:v>
                </c:pt>
                <c:pt idx="17">
                  <c:v>25</c:v>
                </c:pt>
                <c:pt idx="18">
                  <c:v>25</c:v>
                </c:pt>
                <c:pt idx="19">
                  <c:v>25</c:v>
                </c:pt>
                <c:pt idx="20">
                  <c:v>25</c:v>
                </c:pt>
                <c:pt idx="21">
                  <c:v>25</c:v>
                </c:pt>
                <c:pt idx="22">
                  <c:v>25</c:v>
                </c:pt>
                <c:pt idx="23">
                  <c:v>25</c:v>
                </c:pt>
                <c:pt idx="24">
                  <c:v>25</c:v>
                </c:pt>
                <c:pt idx="25">
                  <c:v>25</c:v>
                </c:pt>
                <c:pt idx="26">
                  <c:v>25</c:v>
                </c:pt>
                <c:pt idx="27">
                  <c:v>25</c:v>
                </c:pt>
                <c:pt idx="28">
                  <c:v>25</c:v>
                </c:pt>
                <c:pt idx="29">
                  <c:v>25</c:v>
                </c:pt>
                <c:pt idx="30">
                  <c:v>25</c:v>
                </c:pt>
                <c:pt idx="31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254-419B-9A6A-20E636DD61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8318111"/>
        <c:axId val="669784608"/>
      </c:lineChart>
      <c:catAx>
        <c:axId val="1318318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669784608"/>
        <c:crosses val="autoZero"/>
        <c:auto val="1"/>
        <c:lblAlgn val="ctr"/>
        <c:lblOffset val="100"/>
        <c:noMultiLvlLbl val="0"/>
      </c:catAx>
      <c:valAx>
        <c:axId val="669784608"/>
        <c:scaling>
          <c:orientation val="minMax"/>
          <c:max val="31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erstadt" panose="020B0004020202020204" pitchFamily="34" charset="0"/>
                <a:ea typeface="+mn-ea"/>
                <a:cs typeface="+mn-cs"/>
              </a:defRPr>
            </a:pPr>
            <a:endParaRPr lang="en-US"/>
          </a:p>
        </c:txPr>
        <c:crossAx val="1318318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erstadt" panose="020B00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>
          <a:latin typeface="Bierstadt" panose="020B0004020202020204" pitchFamily="34" charset="0"/>
        </a:defRPr>
      </a:pPr>
      <a:endParaRPr lang="en-US"/>
    </a:p>
  </c:txPr>
  <c:externalData r:id="rId4">
    <c:autoUpdate val="0"/>
  </c:externalData>
  <c:userShapes r:id="rId5"/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s://docs.google.com/spreadsheets/d/1l29IWke5xPvGewdZP4HUE4sMHk0GRmnU/edit?gid=1594599598#gid=1594599598" TargetMode="External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docs.google.com/spreadsheets/d/1l29IWke5xPvGewdZP4HUE4sMHk0GRmnU/edit?gid=1594599598#gid=1594599598" TargetMode="Externa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0.02684</cdr:x>
      <cdr:y>0.90516</cdr:y>
    </cdr:from>
    <cdr:to>
      <cdr:x>0.48471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CE50CAAF-0D52-A2DC-FF6E-5DDD494CB281}"/>
            </a:ext>
          </a:extLst>
        </cdr:cNvPr>
        <cdr:cNvSpPr txBox="1"/>
      </cdr:nvSpPr>
      <cdr:spPr>
        <a:xfrm xmlns:a="http://schemas.openxmlformats.org/drawingml/2006/main">
          <a:off x="275836" y="5181601"/>
          <a:ext cx="4705739" cy="5429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Data Sources: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  <a:hlinkClick xmlns:r="http://schemas.openxmlformats.org/officeDocument/2006/relationships" r:id="rId1"/>
            </a:rPr>
            <a:t>Class Size Compliance Data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by School (</a:t>
          </a:r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November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2023)</a:t>
          </a:r>
        </a:p>
        <a:p xmlns:a="http://schemas.openxmlformats.org/drawingml/2006/main"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Note: ATS Data for Grades K-5 &amp; STARS for MS/HS Core Classes</a:t>
          </a:r>
          <a:endParaRPr lang="en-US" sz="1100" i="1" dirty="0">
            <a:solidFill>
              <a:schemeClr val="bg1">
                <a:lumMod val="50000"/>
              </a:schemeClr>
            </a:solidFill>
            <a:latin typeface="Bierstadt" panose="020B00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0.01927</cdr:x>
      <cdr:y>0.89884</cdr:y>
    </cdr:from>
    <cdr:to>
      <cdr:x>0.48407</cdr:x>
      <cdr:y>0.98281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5FBFFFC-9C4C-DD9C-AD16-759B9565EDFB}"/>
            </a:ext>
          </a:extLst>
        </cdr:cNvPr>
        <cdr:cNvSpPr txBox="1"/>
      </cdr:nvSpPr>
      <cdr:spPr>
        <a:xfrm xmlns:a="http://schemas.openxmlformats.org/drawingml/2006/main">
          <a:off x="200291" y="4868878"/>
          <a:ext cx="4832223" cy="4548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Data Sources: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  <a:hlinkClick xmlns:r="http://schemas.openxmlformats.org/officeDocument/2006/relationships" r:id="rId1"/>
            </a:rPr>
            <a:t>Class Size Compliance Data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by School</a:t>
          </a:r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 (November 2023)</a:t>
          </a:r>
          <a:endParaRPr lang="en-US" sz="1100" i="1" dirty="0">
            <a:solidFill>
              <a:schemeClr val="bg1">
                <a:lumMod val="50000"/>
              </a:schemeClr>
            </a:solidFill>
            <a:latin typeface="Bierstadt" panose="020B0004020202020204" pitchFamily="34" charset="0"/>
          </a:endParaRPr>
        </a:p>
        <a:p xmlns:a="http://schemas.openxmlformats.org/drawingml/2006/main"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Note: ATS Data for Grades K-5 &amp; STARS for MS/HS Core Classes</a:t>
          </a:r>
          <a:endParaRPr lang="en-US" sz="1100" i="1" dirty="0">
            <a:solidFill>
              <a:schemeClr val="bg1">
                <a:lumMod val="50000"/>
              </a:schemeClr>
            </a:solidFill>
            <a:latin typeface="Bierstadt" panose="020B0004020202020204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0.03131</cdr:x>
      <cdr:y>0.86573</cdr:y>
    </cdr:from>
    <cdr:to>
      <cdr:x>0.64189</cdr:x>
      <cdr:y>0.95151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ECEAC552-1659-30B8-5E12-3AD0B4E45298}"/>
            </a:ext>
          </a:extLst>
        </cdr:cNvPr>
        <cdr:cNvSpPr txBox="1"/>
      </cdr:nvSpPr>
      <cdr:spPr>
        <a:xfrm xmlns:a="http://schemas.openxmlformats.org/drawingml/2006/main">
          <a:off x="351183" y="4784173"/>
          <a:ext cx="6849533" cy="474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Data Sources: </a:t>
          </a:r>
          <a:r>
            <a: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Class Size Report District Data, 2022-2023 (February 2023), 2023-2024 (November 2023)</a:t>
          </a:r>
        </a:p>
        <a:p xmlns:a="http://schemas.openxmlformats.org/drawingml/2006/main">
          <a:r>
            <a:rPr lang="en-US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Note: ATS Data for Grades K-5 &amp;  STARS for MS/HS Core Classes</a:t>
          </a:r>
          <a:endParaRPr lang="en-US" sz="1100" dirty="0">
            <a:solidFill>
              <a:schemeClr val="bg1">
                <a:lumMod val="50000"/>
              </a:schemeClr>
            </a:solidFill>
            <a:latin typeface="Bierstadt" panose="020B00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0.04325</cdr:x>
      <cdr:y>0.88725</cdr:y>
    </cdr:from>
    <cdr:to>
      <cdr:x>0.74507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849553D-A566-81C3-66D4-FE41AC3C6F7E}"/>
            </a:ext>
          </a:extLst>
        </cdr:cNvPr>
        <cdr:cNvSpPr txBox="1"/>
      </cdr:nvSpPr>
      <cdr:spPr>
        <a:xfrm xmlns:a="http://schemas.openxmlformats.org/drawingml/2006/main">
          <a:off x="451556" y="4368555"/>
          <a:ext cx="7326489" cy="5551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Data Sources: </a:t>
          </a:r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Class Size Report District Data, 2022-2023 (February 2023), 2023-2024 (November 2023)</a:t>
          </a:r>
        </a:p>
        <a:p xmlns:a="http://schemas.openxmlformats.org/drawingml/2006/main">
          <a:r>
            <a:rPr lang="en-US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Note: ATS Data for Grades K-5 &amp;  STARS for MS/HS Core Classes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0.05295</cdr:x>
      <cdr:y>0.8721</cdr:y>
    </cdr:from>
    <cdr:to>
      <cdr:x>0.64541</cdr:x>
      <cdr:y>0.9705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179DAA1-DC1F-B324-0241-3D157E34B1B3}"/>
            </a:ext>
          </a:extLst>
        </cdr:cNvPr>
        <cdr:cNvSpPr txBox="1"/>
      </cdr:nvSpPr>
      <cdr:spPr>
        <a:xfrm xmlns:a="http://schemas.openxmlformats.org/drawingml/2006/main">
          <a:off x="608373" y="4402398"/>
          <a:ext cx="6807200" cy="496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Data Sources: </a:t>
          </a:r>
          <a:r>
            <a:rPr lang="en-US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Class Size Report District Data, 2022-2023 (February 2023), 2023-2024 (November 2023)</a:t>
          </a:r>
        </a:p>
        <a:p xmlns:a="http://schemas.openxmlformats.org/drawingml/2006/main">
          <a:r>
            <a:rPr lang="en-US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rPr>
            <a:t>Note: ATS Data for Grades K-5 &amp;  STARS for MS/HS Core Classes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E0110-C83B-40A4-9BD0-8EA6D46ECCEA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A2EDF-5870-4828-83D9-434FC1470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3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5:notes"/>
          <p:cNvSpPr txBox="1">
            <a:spLocks noGrp="1"/>
          </p:cNvSpPr>
          <p:nvPr>
            <p:ph type="body" idx="1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4:notes"/>
          <p:cNvSpPr txBox="1">
            <a:spLocks noGrp="1"/>
          </p:cNvSpPr>
          <p:nvPr>
            <p:ph type="body" idx="1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 txBox="1">
            <a:spLocks noGrp="1"/>
          </p:cNvSpPr>
          <p:nvPr>
            <p:ph type="body" idx="1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4FC7E-E01F-DDCE-4F27-965CB1357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B8494-FF5E-C8DE-7650-81262B0B2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51329-3C49-161B-0824-B59D84FC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11786-75E7-A345-5553-ACA3A817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A57E98-BACC-1419-281D-BF31A8E72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6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A9F1B-5F29-069D-2D9D-23A0A2A20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8F50A-9663-CE8C-F6FB-A59D27347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64C0E-2758-1A72-83B7-48F20079D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9F029-A5F5-4CA9-AF8C-F503EA359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35B97-C846-9B73-681A-2FAC0D0CA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1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60DC07-B1C7-7B64-8086-C715EEC97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2AF142-D3C2-55BF-9ADF-1C9C29E19D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95B37-C708-B7DB-DF8D-52CB27FB5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9B305-1092-6DDF-9109-FB27EFF2E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2F2522-E0C5-D918-34BD-A680FE99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64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1B8D6-6B7E-5853-4DE3-674D689E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D4CA1-883F-F040-99DF-4358208E4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28771-CBEB-22E6-2931-E7D417FC6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5F869-438F-D6A0-1D7D-0D5AB5CDD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3771B-9EDB-2016-21C2-4DF03A1E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13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62563-30DF-EEA1-7C9F-8F3AE9806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34AD3-23FF-B6E5-C3DB-7EFFEE6B4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8DD5A-3AC6-2B28-0095-753DAE219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76105-162B-A919-BDC0-ACE9CAFFC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45301-DCB4-C57F-71BE-30895A7C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7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5C3A4-FCD1-1FF4-3ABB-B366271D9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AFC5B-F427-8DFD-F1A7-C92A9C8BA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E549F-8A25-E025-E11F-E22A6C316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4FAE4-59C3-7D93-C1DD-091F4A9B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EF18D-5BD6-DAE0-A8A0-278291B0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A9041-E4AA-EF8E-385A-42B2A862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47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4D722-0B73-F455-F029-A82ABC031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3184A-CB5F-EE64-1A8C-F1FEA14A6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19489-0EF8-3F15-199B-CB89855BC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155A51-F250-433F-595E-C4ADF9DE6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F13D77-8715-52EA-4A28-7A951DE66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9D83A2-CA3C-D769-4D29-B58E81CD1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414EE2-3081-D36D-FC62-A6A904E4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7A258C-BEFD-2E95-9AA4-D5FEEE69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C5FD-02B7-EB2C-1D57-10DF4933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9CA3B6-FA89-8804-CFF5-59B111586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BBD64F-F5A6-4705-3F4D-39B9BEF33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13D3E-3691-EFAA-2D7E-D515BDF00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77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E008A-7244-48BF-DE96-112E750E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91972-4083-D300-F312-29AF991C2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83064-F574-5CF1-ECCE-BB73F8B62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08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EA64A-6237-6AEE-87C9-BF28BB93E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7C8A2-C99A-2CB5-0695-D1FCBCE0C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5B55B-4AA2-88F3-57A9-A815458DE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8DEB0-F33C-730E-D4CB-56A00E1DE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CEF95-B6C8-A23A-E91F-DF60759E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C4306-C9EF-A790-DB54-E12AD328A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BFAE-E959-C35D-D203-4778B4FD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2ACD4B-15C3-58A0-5E4A-21050F97A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F01EC0-819B-12D1-F738-5CA2906FA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F9BAE-A76F-C3FE-836B-591CC4043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51093-9E5C-FB0D-430D-A5405B09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C258A-0801-0F83-8E42-AC14CC853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4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EF9A42-9233-45E5-9E51-04EF7C69E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CAEE3-438D-6D34-3444-FBCA9613A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75A9D-2151-4D75-F471-CC0CD34DB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D84BD4-4751-41E8-90B7-07A5BFEBFCDE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FE1EA-EB5D-D05D-0D45-F0DC40DD3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F0608-C564-AAE2-A712-8DA779E847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7FCD97-D74D-42A9-9C4E-F192C9534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8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FF0-DE73-784F-7B81-83A0329A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445599"/>
            <a:ext cx="11087100" cy="86801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had lowest % of K-3 classes meeting caps in 2023-2024</a:t>
            </a:r>
            <a:b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</a:br>
            <a:r>
              <a:rPr lang="en-US" sz="2700" b="1" i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Compliance fell from 14.6% to 11.9%</a:t>
            </a:r>
            <a:r>
              <a:rPr lang="en-US" sz="27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.</a:t>
            </a:r>
            <a:endParaRPr lang="en-US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5231760-C686-41A7-5587-051019EFF3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9271721"/>
              </p:ext>
            </p:extLst>
          </p:nvPr>
        </p:nvGraphicFramePr>
        <p:xfrm>
          <a:off x="838200" y="1313617"/>
          <a:ext cx="10553700" cy="5119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662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CB28-0376-B851-DFBB-1DF0B2A0C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371" y="365126"/>
            <a:ext cx="11800115" cy="105072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had lowest % of 4</a:t>
            </a:r>
            <a:r>
              <a:rPr lang="en-US" sz="32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th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- 8</a:t>
            </a:r>
            <a:r>
              <a:rPr lang="en-US" sz="32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th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 grade classes meeting caps 2023-2024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</a:br>
            <a:r>
              <a:rPr lang="en-US" sz="2700" b="1" i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Compliance fell from 18.7% to 8%.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3D7C906-A200-DF55-1C20-CB69DA6970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407948"/>
              </p:ext>
            </p:extLst>
          </p:nvPr>
        </p:nvGraphicFramePr>
        <p:xfrm>
          <a:off x="1074371" y="1242296"/>
          <a:ext cx="10396331" cy="5416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9F9CC34-4EE4-A1FE-69F5-3BB721B2AE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5538998"/>
              </p:ext>
            </p:extLst>
          </p:nvPr>
        </p:nvGraphicFramePr>
        <p:xfrm>
          <a:off x="729797" y="1422533"/>
          <a:ext cx="10547803" cy="5070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8B97FF0-DE73-784F-7B81-83A0329A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365126"/>
            <a:ext cx="11560628" cy="1057408"/>
          </a:xfrm>
        </p:spPr>
        <p:txBody>
          <a:bodyPr>
            <a:normAutofit/>
          </a:bodyPr>
          <a:lstStyle/>
          <a:p>
            <a:pPr algn="ctr"/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3</a:t>
            </a:r>
            <a:r>
              <a:rPr lang="en-US" sz="34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rd</a:t>
            </a:r>
            <a:r>
              <a:rPr lang="en-US" sz="34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 lowest % HS classes meeting caps in 2023-2024 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Compliance fell to 25.8% last year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35FBFFFC-9C4C-DD9C-AD16-759B9565EDFB}"/>
              </a:ext>
            </a:extLst>
          </p:cNvPr>
          <p:cNvSpPr txBox="1"/>
          <p:nvPr/>
        </p:nvSpPr>
        <p:spPr>
          <a:xfrm>
            <a:off x="1364071" y="6038038"/>
            <a:ext cx="4832223" cy="45483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latin typeface="Bierstadt" panose="020B0004020202020204" pitchFamily="34" charset="0"/>
              </a:rPr>
              <a:t>Data Sources: Class Size Compliance Data by School (November 2023)</a:t>
            </a:r>
          </a:p>
          <a:p>
            <a:r>
              <a:rPr lang="en-US" i="1" dirty="0">
                <a:solidFill>
                  <a:schemeClr val="bg1">
                    <a:lumMod val="50000"/>
                  </a:schemeClr>
                </a:solidFill>
                <a:latin typeface="Bierstadt" panose="020B0004020202020204" pitchFamily="34" charset="0"/>
              </a:rPr>
              <a:t>Note: ATS Data for Grades K-5 &amp; STARS for MS/HS Core Classes</a:t>
            </a:r>
            <a:endParaRPr lang="en-US" sz="1100" i="1" dirty="0">
              <a:solidFill>
                <a:schemeClr val="bg1">
                  <a:lumMod val="50000"/>
                </a:schemeClr>
              </a:solidFill>
              <a:latin typeface="Bierstadt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32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B255BDA-6F2B-CE54-D694-B0CA2FF3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793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had highest average K-3 class sizes in 2023-2024 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</a:b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Class sizes increased from 24.5 to 25.7</a:t>
            </a:r>
            <a:endParaRPr lang="en-US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7942DBE-B868-5D9C-DE67-4365766CB6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48072"/>
              </p:ext>
            </p:extLst>
          </p:nvPr>
        </p:nvGraphicFramePr>
        <p:xfrm>
          <a:off x="487017" y="1133062"/>
          <a:ext cx="11217965" cy="5526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FF0-DE73-784F-7B81-83A0329A8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057" y="522927"/>
            <a:ext cx="11625943" cy="9425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had 2</a:t>
            </a:r>
            <a:r>
              <a:rPr lang="en-US" sz="31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nd</a:t>
            </a: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 highest average class sizes in 4</a:t>
            </a:r>
            <a:r>
              <a:rPr lang="en-US" sz="31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th</a:t>
            </a: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-8</a:t>
            </a:r>
            <a:r>
              <a:rPr lang="en-US" sz="31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th</a:t>
            </a:r>
            <a:r>
              <a:rPr lang="en-US" sz="31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 grades in 2023-2024 </a:t>
            </a:r>
            <a:b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</a:br>
            <a:r>
              <a:rPr lang="en-US" sz="2700" b="1" i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Class sizes increased from 27.4 to 28.8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74809B67-E1AE-A3E6-85FB-F7A9A62509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129490"/>
              </p:ext>
            </p:extLst>
          </p:nvPr>
        </p:nvGraphicFramePr>
        <p:xfrm>
          <a:off x="914400" y="1411356"/>
          <a:ext cx="10439399" cy="4923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053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A6D392D-6DFB-E052-FC85-BE82FF8CAC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015295"/>
              </p:ext>
            </p:extLst>
          </p:nvPr>
        </p:nvGraphicFramePr>
        <p:xfrm>
          <a:off x="351183" y="1366224"/>
          <a:ext cx="11489634" cy="504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B8E07B90-59B6-30E2-883F-4AD5EAD5F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820401" cy="100109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D28 had 3</a:t>
            </a:r>
            <a:r>
              <a:rPr lang="en-US" sz="3600" b="1" baseline="30000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rd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 highest average HS class sizes in 2023-2024</a:t>
            </a:r>
            <a:b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</a:br>
            <a:r>
              <a:rPr lang="en-US" sz="3100" b="1" i="1" dirty="0">
                <a:solidFill>
                  <a:schemeClr val="accent1">
                    <a:lumMod val="75000"/>
                  </a:schemeClr>
                </a:solidFill>
                <a:latin typeface="Bierstadt" panose="020B0004020202020204" pitchFamily="34" charset="0"/>
              </a:rPr>
              <a:t>Class sizes increased from 26.8 to 28.2</a:t>
            </a:r>
            <a:endParaRPr lang="en-US" sz="31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efb0a4c-7120-428c-9182-2be06fd523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F0BA03C91B1245AEFD35B5F6236E7D" ma:contentTypeVersion="11" ma:contentTypeDescription="Create a new document." ma:contentTypeScope="" ma:versionID="d45c43280e9fa5fafa93b292fc10d02c">
  <xsd:schema xmlns:xsd="http://www.w3.org/2001/XMLSchema" xmlns:xs="http://www.w3.org/2001/XMLSchema" xmlns:p="http://schemas.microsoft.com/office/2006/metadata/properties" xmlns:ns3="b53c2371-b6b9-4060-aa54-286be6b00735" xmlns:ns4="9efb0a4c-7120-428c-9182-2be06fd5235d" targetNamespace="http://schemas.microsoft.com/office/2006/metadata/properties" ma:root="true" ma:fieldsID="fcde427bb3d80052295b4e05ea34a34d" ns3:_="" ns4:_="">
    <xsd:import namespace="b53c2371-b6b9-4060-aa54-286be6b00735"/>
    <xsd:import namespace="9efb0a4c-7120-428c-9182-2be06fd5235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3c2371-b6b9-4060-aa54-286be6b007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b0a4c-7120-428c-9182-2be06fd52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F85ED3-6F22-4F46-AA20-22C794B305D1}">
  <ds:schemaRefs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9efb0a4c-7120-428c-9182-2be06fd5235d"/>
    <ds:schemaRef ds:uri="b53c2371-b6b9-4060-aa54-286be6b0073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5E00132-02CE-495F-80BF-100E22AF20D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ED3E0C-B00E-4CB1-B36F-6DC0662A59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3c2371-b6b9-4060-aa54-286be6b00735"/>
    <ds:schemaRef ds:uri="9efb0a4c-7120-428c-9182-2be06fd523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386</Words>
  <Application>Microsoft Office PowerPoint</Application>
  <PresentationFormat>Widescreen</PresentationFormat>
  <Paragraphs>41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Bierstadt</vt:lpstr>
      <vt:lpstr>Office Theme</vt:lpstr>
      <vt:lpstr>D28 had lowest % of K-3 classes meeting caps in 2023-2024 Compliance fell from 14.6% to 11.9%.</vt:lpstr>
      <vt:lpstr>D28 had lowest % of 4th- 8th grade classes meeting caps 2023-2024  Compliance fell from 18.7% to 8%.</vt:lpstr>
      <vt:lpstr>D28 3rd lowest % HS classes meeting caps in 2023-2024  Compliance fell to 25.8% last year</vt:lpstr>
      <vt:lpstr>D28 had highest average K-3 class sizes in 2023-2024  Class sizes increased from 24.5 to 25.7</vt:lpstr>
      <vt:lpstr>D28 had 2nd highest average class sizes in 4th-8th grades in 2023-2024  Class sizes increased from 27.4 to 28.8</vt:lpstr>
      <vt:lpstr>D28 had 3rd highest average HS class sizes in 2023-2024 Class sizes increased from 26.8 to 28.2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Rance</dc:creator>
  <cp:lastModifiedBy>Leonie Haimson</cp:lastModifiedBy>
  <cp:revision>3</cp:revision>
  <dcterms:created xsi:type="dcterms:W3CDTF">2024-09-13T14:13:54Z</dcterms:created>
  <dcterms:modified xsi:type="dcterms:W3CDTF">2024-09-13T17:21:48Z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0x0101000AF0BA03C91B1245AEFD35B5F6236E7D</vt:lpwstr>
  </property>
</Properties>
</file>